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embeddings/Microsoft_Equation5.bin" ContentType="application/vnd.openxmlformats-officedocument.oleObject"/>
  <Override PartName="/ppt/embeddings/Microsoft_Equation39.bin" ContentType="application/vnd.openxmlformats-officedocument.oleObject"/>
  <Default Extension="wmf" ContentType="image/x-wmf"/>
  <Override PartName="/ppt/embeddings/Microsoft_Equation25.bin" ContentType="application/vnd.openxmlformats-officedocument.oleObject"/>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embeddings/Microsoft_Equation9.bin" ContentType="application/vnd.openxmlformats-officedocument.oleObject"/>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theme/theme1.xml" ContentType="application/vnd.openxmlformats-officedocument.theme+xml"/>
  <Override PartName="/ppt/embeddings/Microsoft_Equation27.bin" ContentType="application/vnd.openxmlformats-officedocument.oleObject"/>
  <Override PartName="/ppt/embeddings/Microsoft_Equation13.bin" ContentType="application/vnd.openxmlformats-officedocument.oleObject"/>
  <Override PartName="/ppt/slideLayouts/slideLayout10.xml" ContentType="application/vnd.openxmlformats-officedocument.presentationml.slideLayout+xml"/>
  <Override PartName="/ppt/embeddings/Microsoft_Equation32.bin" ContentType="application/vnd.openxmlformats-officedocument.oleObject"/>
  <Override PartName="/ppt/notesSlides/notesSlide6.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embeddings/Microsoft_Equation2.bin" ContentType="application/vnd.openxmlformats-officedocument.oleObject"/>
  <Override PartName="/ppt/notesSlides/notesSlide8.xml" ContentType="application/vnd.openxmlformats-officedocument.presentationml.notesSlide+xml"/>
  <Override PartName="/ppt/embeddings/Microsoft_Equation17.bin" ContentType="application/vnd.openxmlformats-officedocument.oleObject"/>
  <Override PartName="/ppt/embeddings/Microsoft_Equation36.bin" ContentType="application/vnd.openxmlformats-officedocument.oleObject"/>
  <Override PartName="/ppt/embeddings/Microsoft_Equation22.bin" ContentType="application/vnd.openxmlformats-officedocument.oleObject"/>
  <Override PartName="/ppt/embeddings/Microsoft_Equation41.bin" ContentType="application/vnd.openxmlformats-officedocument.oleObject"/>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embeddings/Microsoft_Equation6.bin" ContentType="application/vnd.openxmlformats-officedocument.oleObject"/>
  <Override PartName="/ppt/slides/slide20.xml" ContentType="application/vnd.openxmlformats-officedocument.presentationml.slide+xml"/>
  <Override PartName="/ppt/presProps.xml" ContentType="application/vnd.openxmlformats-officedocument.presentationml.presProps+xml"/>
  <Override PartName="/ppt/embeddings/Microsoft_Equation10.bin" ContentType="application/vnd.openxmlformats-officedocument.oleObject"/>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slides/slide62.xml" ContentType="application/vnd.openxmlformats-officedocument.presentationml.slide+xml"/>
  <Override PartName="/ppt/theme/theme2.xml" ContentType="application/vnd.openxmlformats-officedocument.theme+xml"/>
  <Override PartName="/ppt/embeddings/Microsoft_Equation28.bin" ContentType="application/vnd.openxmlformats-officedocument.oleObject"/>
  <Override PartName="/ppt/embeddings/Microsoft_Equation14.bin" ContentType="application/vnd.openxmlformats-officedocument.oleObject"/>
  <Override PartName="/ppt/slideLayouts/slideLayout11.xml" ContentType="application/vnd.openxmlformats-officedocument.presentationml.slideLayout+xml"/>
  <Override PartName="/ppt/embeddings/Microsoft_Equation33.bin" ContentType="application/vnd.openxmlformats-officedocument.oleObject"/>
  <Override PartName="/docProps/core.xml" ContentType="application/vnd.openxmlformats-package.core-properties+xml"/>
  <Override PartName="/ppt/notesSlides/notesSlide7.xml" ContentType="application/vnd.openxmlformats-officedocument.presentationml.notesSlide+xml"/>
  <Default Extension="jpeg" ContentType="image/jpeg"/>
  <Default Extension="vml" ContentType="application/vnd.openxmlformats-officedocument.vmlDrawing"/>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embeddings/Microsoft_Equation3.bin" ContentType="application/vnd.openxmlformats-officedocument.oleObject"/>
  <Override PartName="/ppt/notesSlides/notesSlide9.xml" ContentType="application/vnd.openxmlformats-officedocument.presentationml.notesSlide+xml"/>
  <Override PartName="/ppt/embeddings/Microsoft_Equation18.bin" ContentType="application/vnd.openxmlformats-officedocument.oleObject"/>
  <Override PartName="/ppt/embeddings/Microsoft_Equation37.bin" ContentType="application/vnd.openxmlformats-officedocument.oleObject"/>
  <Override PartName="/ppt/embeddings/Microsoft_Equation23.bin" ContentType="application/vnd.openxmlformats-officedocument.oleObject"/>
  <Override PartName="/ppt/embeddings/Microsoft_Equation42.bin" ContentType="application/vnd.openxmlformats-officedocument.oleObject"/>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embeddings/Microsoft_Equation7.bin" ContentType="application/vnd.openxmlformats-officedocument.oleObject"/>
  <Override PartName="/ppt/slides/slide21.xml" ContentType="application/vnd.openxmlformats-officedocument.presentationml.slide+xml"/>
  <Override PartName="/ppt/slides/slide40.xml" ContentType="application/vnd.openxmlformats-officedocument.presentationml.slide+xml"/>
  <Override PartName="/ppt/embeddings/Microsoft_Equation11.bin" ContentType="application/vnd.openxmlformats-officedocument.oleObject"/>
  <Override PartName="/ppt/embeddings/Microsoft_Equation30.bin" ContentType="application/vnd.openxmlformats-officedocument.oleObject"/>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s/slide63.xml" ContentType="application/vnd.openxmlformats-officedocument.presentationml.slide+xml"/>
  <Override PartName="/ppt/embeddings/Microsoft_Equation29.bin" ContentType="application/vnd.openxmlformats-officedocument.oleObject"/>
  <Override PartName="/ppt/embeddings/Microsoft_Equation15.bin" ContentType="application/vnd.openxmlformats-officedocument.oleObject"/>
  <Override PartName="/ppt/embeddings/Microsoft_Equation34.bin" ContentType="application/vnd.openxmlformats-officedocument.oleObject"/>
  <Override PartName="/ppt/embeddings/Microsoft_Equation20.bin" ContentType="application/vnd.openxmlformats-officedocument.oleObject"/>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embeddings/Microsoft_Equation4.bin" ContentType="application/vnd.openxmlformats-officedocument.oleObject"/>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embeddings/Microsoft_Equation19.bin" ContentType="application/vnd.openxmlformats-officedocument.oleObject"/>
  <Override PartName="/ppt/embeddings/Microsoft_Equation38.bin" ContentType="application/vnd.openxmlformats-officedocument.oleObject"/>
  <Override PartName="/docProps/app.xml" ContentType="application/vnd.openxmlformats-officedocument.extended-properties+xml"/>
  <Override PartName="/ppt/notesMasters/notesMaster1.xml" ContentType="application/vnd.openxmlformats-officedocument.presentationml.notesMaster+xml"/>
  <Override PartName="/ppt/embeddings/Microsoft_Equation24.bin" ContentType="application/vnd.openxmlformats-officedocument.oleObject"/>
  <Override PartName="/ppt/embeddings/Microsoft_Equation43.bin" ContentType="application/vnd.openxmlformats-officedocument.oleObject"/>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embeddings/Microsoft_Equation8.bin" ContentType="application/vnd.openxmlformats-officedocument.oleObject"/>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embeddings/Microsoft_Equation26.bin" ContentType="application/vnd.openxmlformats-officedocument.oleObject"/>
  <Override PartName="/ppt/embeddings/Microsoft_Equation12.bin" ContentType="application/vnd.openxmlformats-officedocument.oleObject"/>
  <Override PartName="/ppt/embeddings/Microsoft_Equation31.bin" ContentType="application/vnd.openxmlformats-officedocument.oleObject"/>
  <Override PartName="/ppt/notesSlides/notesSlide5.xml" ContentType="application/vnd.openxmlformats-officedocument.presentationml.notesSlide+xml"/>
  <Override PartName="/ppt/slides/slide59.xml" ContentType="application/vnd.openxmlformats-officedocument.presentationml.slide+xml"/>
  <Default Extension="pict" ContentType="image/pict"/>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4.xml" ContentType="application/vnd.openxmlformats-officedocument.presentationml.slide+xml"/>
  <Override PartName="/ppt/embeddings/Microsoft_Equation1.bin" ContentType="application/vnd.openxmlformats-officedocument.oleObject"/>
  <Override PartName="/ppt/embeddings/oleObject1.bin" ContentType="application/vnd.openxmlformats-officedocument.oleObject"/>
  <Override PartName="/ppt/embeddings/Microsoft_Equation16.bin" ContentType="application/vnd.openxmlformats-officedocument.oleObject"/>
  <Override PartName="/ppt/embeddings/Microsoft_Equation35.bin" ContentType="application/vnd.openxmlformats-officedocument.oleObject"/>
  <Default Extension="png" ContentType="image/png"/>
  <Override PartName="/ppt/embeddings/Microsoft_Equation21.bin" ContentType="application/vnd.openxmlformats-officedocument.oleObject"/>
  <Override PartName="/ppt/embeddings/Microsoft_Equation40.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90" d="100"/>
          <a:sy n="90" d="100"/>
        </p:scale>
        <p:origin x="-872" y="-10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ict"/><Relationship Id="rId2" Type="http://schemas.openxmlformats.org/officeDocument/2006/relationships/image" Target="../media/image18.pict"/></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pict"/><Relationship Id="rId2" Type="http://schemas.openxmlformats.org/officeDocument/2006/relationships/image" Target="../media/image58.pict"/></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9.pict"/><Relationship Id="rId2" Type="http://schemas.openxmlformats.org/officeDocument/2006/relationships/image" Target="../media/image70.pict"/><Relationship Id="rId3" Type="http://schemas.openxmlformats.org/officeDocument/2006/relationships/image" Target="../media/image71.pict"/></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3.pict"/><Relationship Id="rId2" Type="http://schemas.openxmlformats.org/officeDocument/2006/relationships/image" Target="../media/image74.pict"/></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6.pict"/><Relationship Id="rId2" Type="http://schemas.openxmlformats.org/officeDocument/2006/relationships/image" Target="../media/image77.pict"/></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8.pict"/></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9.pict"/><Relationship Id="rId2" Type="http://schemas.openxmlformats.org/officeDocument/2006/relationships/image" Target="../media/image80.pict"/></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pict"/><Relationship Id="rId4" Type="http://schemas.openxmlformats.org/officeDocument/2006/relationships/image" Target="../media/image22.pict"/><Relationship Id="rId5" Type="http://schemas.openxmlformats.org/officeDocument/2006/relationships/image" Target="../media/image23.pict"/><Relationship Id="rId1" Type="http://schemas.openxmlformats.org/officeDocument/2006/relationships/image" Target="../media/image19.pict"/><Relationship Id="rId2" Type="http://schemas.openxmlformats.org/officeDocument/2006/relationships/image" Target="../media/image20.pict"/></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pict"/><Relationship Id="rId5" Type="http://schemas.openxmlformats.org/officeDocument/2006/relationships/image" Target="../media/image28.pict"/><Relationship Id="rId6" Type="http://schemas.openxmlformats.org/officeDocument/2006/relationships/image" Target="../media/image29.pict"/><Relationship Id="rId7" Type="http://schemas.openxmlformats.org/officeDocument/2006/relationships/image" Target="../media/image30.pict"/><Relationship Id="rId1" Type="http://schemas.openxmlformats.org/officeDocument/2006/relationships/image" Target="../media/image24.wmf"/><Relationship Id="rId2"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pict"/><Relationship Id="rId4" Type="http://schemas.openxmlformats.org/officeDocument/2006/relationships/image" Target="../media/image34.pict"/><Relationship Id="rId1" Type="http://schemas.openxmlformats.org/officeDocument/2006/relationships/image" Target="../media/image31.wmf"/><Relationship Id="rId2"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ict"/></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9.pict"/><Relationship Id="rId4" Type="http://schemas.openxmlformats.org/officeDocument/2006/relationships/image" Target="../media/image50.pict"/><Relationship Id="rId1" Type="http://schemas.openxmlformats.org/officeDocument/2006/relationships/image" Target="../media/image47.pict"/><Relationship Id="rId2" Type="http://schemas.openxmlformats.org/officeDocument/2006/relationships/image" Target="../media/image48.pict"/></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pict"/><Relationship Id="rId4" Type="http://schemas.openxmlformats.org/officeDocument/2006/relationships/image" Target="../media/image53.pict"/><Relationship Id="rId1" Type="http://schemas.openxmlformats.org/officeDocument/2006/relationships/image" Target="../media/image51.pict"/><Relationship Id="rId2" Type="http://schemas.openxmlformats.org/officeDocument/2006/relationships/image" Target="../media/image48.pict"/></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6.pict"/><Relationship Id="rId4" Type="http://schemas.openxmlformats.org/officeDocument/2006/relationships/image" Target="../media/image53.pict"/><Relationship Id="rId1" Type="http://schemas.openxmlformats.org/officeDocument/2006/relationships/image" Target="../media/image54.pict"/><Relationship Id="rId2" Type="http://schemas.openxmlformats.org/officeDocument/2006/relationships/image" Target="../media/image55.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CBA02C-E753-C74A-A5EB-9615892B54E1}" type="datetimeFigureOut">
              <a:rPr lang="en-US" smtClean="0"/>
              <a:t>6/10/12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E9E111-9936-FB43-B3A8-29403678210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87D909-5849-D64F-A02E-349506873347}" type="slidenum">
              <a:rPr lang="en-US"/>
              <a:pPr/>
              <a:t>19</a:t>
            </a:fld>
            <a:endParaRPr lang="en-US"/>
          </a:p>
        </p:txBody>
      </p:sp>
      <p:sp>
        <p:nvSpPr>
          <p:cNvPr id="308226" name="Rectangle 2"/>
          <p:cNvSpPr>
            <a:spLocks noGrp="1" noRot="1" noChangeAspect="1" noChangeArrowheads="1" noTextEdit="1"/>
          </p:cNvSpPr>
          <p:nvPr>
            <p:ph type="sldImg"/>
          </p:nvPr>
        </p:nvSpPr>
        <p:spPr>
          <a:xfrm>
            <a:off x="685800" y="685800"/>
            <a:ext cx="5486400" cy="3429000"/>
          </a:xfrm>
          <a:ln/>
        </p:spPr>
      </p:sp>
      <p:sp>
        <p:nvSpPr>
          <p:cNvPr id="308227" name="Rectangle 3"/>
          <p:cNvSpPr>
            <a:spLocks noGrp="1" noChangeArrowheads="1"/>
          </p:cNvSpPr>
          <p:nvPr>
            <p:ph type="body" idx="1"/>
          </p:nvPr>
        </p:nvSpPr>
        <p:spPr>
          <a:xfrm>
            <a:off x="914400" y="4343400"/>
            <a:ext cx="5029200" cy="4114800"/>
          </a:xfrm>
        </p:spPr>
        <p:txBody>
          <a:bodyPr/>
          <a:lstStyle/>
          <a:p>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adjacency</a:t>
            </a:r>
            <a:r>
              <a:rPr lang="en-US" baseline="0" dirty="0" smtClean="0"/>
              <a:t> matrix can take far more complicated forms for a larger network….</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1938" name="Slide Image Placeholder 1"/>
          <p:cNvSpPr>
            <a:spLocks noGrp="1" noRot="1" noChangeAspect="1"/>
          </p:cNvSpPr>
          <p:nvPr>
            <p:ph type="sldImg"/>
          </p:nvPr>
        </p:nvSpPr>
        <p:spPr>
          <a:ln/>
        </p:spPr>
      </p:sp>
      <p:sp>
        <p:nvSpPr>
          <p:cNvPr id="551939" name="Notes Placeholder 2"/>
          <p:cNvSpPr>
            <a:spLocks noGrp="1"/>
          </p:cNvSpPr>
          <p:nvPr>
            <p:ph type="body" idx="1"/>
          </p:nvPr>
        </p:nvSpPr>
        <p:spPr>
          <a:noFill/>
          <a:ln/>
        </p:spPr>
        <p:txBody>
          <a:bodyPr/>
          <a:lstStyle/>
          <a:p>
            <a:r>
              <a:rPr lang="en-US" dirty="0" err="1" smtClean="0">
                <a:latin typeface="Times New Roman" charset="0"/>
                <a:ea typeface="ＭＳ Ｐゴシック" charset="-128"/>
                <a:cs typeface="ＭＳ Ｐゴシック" charset="-128"/>
              </a:rPr>
              <a:t>Erdos</a:t>
            </a:r>
            <a:r>
              <a:rPr lang="en-US" dirty="0" smtClean="0">
                <a:latin typeface="Times New Roman" charset="0"/>
                <a:ea typeface="ＭＳ Ｐゴシック" charset="-128"/>
                <a:cs typeface="ＭＳ Ｐゴシック" charset="-128"/>
              </a:rPr>
              <a:t> can be also connected to Kevin Bacon. </a:t>
            </a:r>
          </a:p>
          <a:p>
            <a:r>
              <a:rPr lang="en-US" dirty="0" err="1" smtClean="0">
                <a:latin typeface="Times New Roman" charset="0"/>
                <a:ea typeface="ＭＳ Ｐゴシック" charset="-128"/>
                <a:cs typeface="ＭＳ Ｐゴシック" charset="-128"/>
              </a:rPr>
              <a:t>Erdos</a:t>
            </a:r>
            <a:r>
              <a:rPr lang="en-US" dirty="0" smtClean="0">
                <a:latin typeface="Times New Roman" charset="0"/>
                <a:ea typeface="ＭＳ Ｐゴシック" charset="-128"/>
                <a:cs typeface="ＭＳ Ｐゴシック" charset="-128"/>
              </a:rPr>
              <a:t> plaid with Gene Paterson, in N is a Number (1993).</a:t>
            </a:r>
          </a:p>
          <a:p>
            <a:r>
              <a:rPr lang="en-US" dirty="0" smtClean="0">
                <a:latin typeface="Times New Roman" charset="0"/>
                <a:ea typeface="ＭＳ Ｐゴシック" charset="-128"/>
                <a:cs typeface="ＭＳ Ｐゴシック" charset="-128"/>
              </a:rPr>
              <a:t>Who played with Sam Rockwell (Box of Moonlight, 1996).</a:t>
            </a:r>
          </a:p>
          <a:p>
            <a:r>
              <a:rPr lang="en-US" dirty="0" smtClean="0">
                <a:latin typeface="Times New Roman" charset="0"/>
                <a:ea typeface="ＭＳ Ｐゴシック" charset="-128"/>
                <a:cs typeface="ＭＳ Ｐゴシック" charset="-128"/>
              </a:rPr>
              <a:t>Who </a:t>
            </a:r>
            <a:r>
              <a:rPr lang="en-US" dirty="0" err="1" smtClean="0">
                <a:latin typeface="Times New Roman" charset="0"/>
                <a:ea typeface="ＭＳ Ｐゴシック" charset="-128"/>
                <a:cs typeface="ＭＳ Ｐゴシック" charset="-128"/>
              </a:rPr>
              <a:t>palyed</a:t>
            </a:r>
            <a:r>
              <a:rPr lang="en-US" dirty="0" smtClean="0">
                <a:latin typeface="Times New Roman" charset="0"/>
                <a:ea typeface="ＭＳ Ｐゴシック" charset="-128"/>
                <a:cs typeface="ＭＳ Ｐゴシック" charset="-128"/>
              </a:rPr>
              <a:t> with Kevin Bacon in Frost/Nixon (2008)</a:t>
            </a:r>
          </a:p>
          <a:p>
            <a:endParaRPr lang="en-US" dirty="0" smtClean="0">
              <a:latin typeface="Times New Roman" charset="0"/>
              <a:ea typeface="ＭＳ Ｐゴシック" charset="-128"/>
              <a:cs typeface="ＭＳ Ｐゴシック" charset="-128"/>
            </a:endParaRPr>
          </a:p>
          <a:p>
            <a:r>
              <a:rPr lang="en-US" dirty="0" smtClean="0">
                <a:latin typeface="Times New Roman" charset="0"/>
                <a:ea typeface="ＭＳ Ｐゴシック" charset="-128"/>
                <a:cs typeface="ＭＳ Ｐゴシック" charset="-128"/>
              </a:rPr>
              <a:t>What is my Bacon number, what do you think?</a:t>
            </a:r>
            <a:br>
              <a:rPr lang="en-US" dirty="0" smtClean="0">
                <a:latin typeface="Times New Roman" charset="0"/>
                <a:ea typeface="ＭＳ Ｐゴシック" charset="-128"/>
                <a:cs typeface="ＭＳ Ｐゴシック" charset="-128"/>
              </a:rPr>
            </a:br>
            <a:r>
              <a:rPr lang="en-US" dirty="0" smtClean="0">
                <a:latin typeface="Times New Roman" charset="0"/>
                <a:ea typeface="ＭＳ Ｐゴシック" charset="-128"/>
                <a:cs typeface="ＭＳ Ｐゴシック" charset="-128"/>
              </a:rPr>
              <a:t>recent documentary that was eared on Discovery channel, called Connected (2009).</a:t>
            </a:r>
          </a:p>
          <a:p>
            <a:endParaRPr lang="en-US" dirty="0" smtClean="0">
              <a:latin typeface="Times New Roman" charset="0"/>
              <a:ea typeface="ＭＳ Ｐゴシック" charset="-128"/>
              <a:cs typeface="ＭＳ Ｐゴシック" charset="-128"/>
            </a:endParaRPr>
          </a:p>
        </p:txBody>
      </p:sp>
      <p:sp>
        <p:nvSpPr>
          <p:cNvPr id="551940" name="Slide Number Placeholder 3"/>
          <p:cNvSpPr>
            <a:spLocks noGrp="1"/>
          </p:cNvSpPr>
          <p:nvPr>
            <p:ph type="sldNum" sz="quarter" idx="5"/>
          </p:nvPr>
        </p:nvSpPr>
        <p:spPr>
          <a:noFill/>
        </p:spPr>
        <p:txBody>
          <a:bodyPr/>
          <a:lstStyle/>
          <a:p>
            <a:fld id="{4F5FAD10-713D-5A43-BAE2-12CBECFA3188}" type="slidenum">
              <a:rPr lang="en-US" smtClean="0"/>
              <a:pPr/>
              <a:t>27</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 us get a feeling of how a sparse networks looks like...</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685800" y="685800"/>
            <a:ext cx="5486400" cy="3429000"/>
          </a:xfrm>
          <a:ln/>
        </p:spPr>
      </p:sp>
      <p:sp>
        <p:nvSpPr>
          <p:cNvPr id="37891" name="Notes Placeholder 2"/>
          <p:cNvSpPr>
            <a:spLocks noGrp="1"/>
          </p:cNvSpPr>
          <p:nvPr>
            <p:ph type="body" idx="1"/>
          </p:nvPr>
        </p:nvSpPr>
        <p:spPr>
          <a:noFill/>
          <a:ln/>
        </p:spPr>
        <p:txBody>
          <a:bodyPr/>
          <a:lstStyle/>
          <a:p>
            <a:r>
              <a:rPr lang="en-US">
                <a:latin typeface="Times New Roman" pitchFamily="-110" charset="0"/>
                <a:ea typeface="ＭＳ Ｐゴシック" pitchFamily="-110" charset="-128"/>
              </a:rPr>
              <a:t>The distance between a node and itself can be taken as zero, and the average distance can be taken over N^2.</a:t>
            </a:r>
          </a:p>
          <a:p>
            <a:endParaRPr lang="en-US">
              <a:latin typeface="Times New Roman" pitchFamily="-110" charset="0"/>
              <a:ea typeface="ＭＳ Ｐゴシック" pitchFamily="-110" charset="-128"/>
            </a:endParaRPr>
          </a:p>
          <a:p>
            <a:r>
              <a:rPr lang="en-US">
                <a:latin typeface="Times New Roman" pitchFamily="-110" charset="0"/>
                <a:ea typeface="ＭＳ Ｐゴシック" pitchFamily="-110" charset="-128"/>
              </a:rPr>
              <a:t>Leave the two matrices on the blackboard.</a:t>
            </a:r>
          </a:p>
        </p:txBody>
      </p:sp>
      <p:sp>
        <p:nvSpPr>
          <p:cNvPr id="37892" name="Slide Number Placeholder 3"/>
          <p:cNvSpPr>
            <a:spLocks noGrp="1"/>
          </p:cNvSpPr>
          <p:nvPr>
            <p:ph type="sldNum" sz="quarter" idx="5"/>
          </p:nvPr>
        </p:nvSpPr>
        <p:spPr>
          <a:noFill/>
        </p:spPr>
        <p:txBody>
          <a:bodyPr/>
          <a:lstStyle/>
          <a:p>
            <a:fld id="{5E6CFDFC-C5D7-474C-B67F-39FEF1F30B42}" type="slidenum">
              <a:rPr lang="en-US"/>
              <a:pPr/>
              <a:t>53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mn-lt"/>
                <a:ea typeface="+mn-ea"/>
                <a:cs typeface="+mn-cs"/>
              </a:rPr>
              <a:t>The first graph theory paper was published in 1736,  written by Leonhard Euler a Swiss born mathematician who spent his career in Berlin and St. Petersburg,  and who had an extraordinary influence on all areas of mathematics, physics and engineering. </a:t>
            </a:r>
          </a:p>
          <a:p>
            <a:r>
              <a:rPr lang="en-US" sz="1200" kern="1200" dirty="0" smtClean="0">
                <a:solidFill>
                  <a:schemeClr val="tx1"/>
                </a:solidFill>
                <a:latin typeface="+mn-lt"/>
                <a:ea typeface="+mn-ea"/>
                <a:cs typeface="+mn-cs"/>
              </a:rPr>
              <a:t>It addressed an amusing problem which originated in </a:t>
            </a:r>
            <a:r>
              <a:rPr lang="en-US" sz="1200" kern="1200" dirty="0" err="1" smtClean="0">
                <a:solidFill>
                  <a:schemeClr val="tx1"/>
                </a:solidFill>
                <a:latin typeface="+mn-lt"/>
                <a:ea typeface="+mn-ea"/>
                <a:cs typeface="+mn-cs"/>
              </a:rPr>
              <a:t>Königsberg</a:t>
            </a:r>
            <a:r>
              <a:rPr lang="en-US" sz="1200" kern="1200" dirty="0" smtClean="0">
                <a:solidFill>
                  <a:schemeClr val="tx1"/>
                </a:solidFill>
                <a:latin typeface="+mn-lt"/>
                <a:ea typeface="+mn-ea"/>
                <a:cs typeface="+mn-cs"/>
              </a:rPr>
              <a:t>, a town not too far from Euler’s home in St. Petersburg. </a:t>
            </a:r>
            <a:r>
              <a:rPr lang="en-US" sz="1200" kern="1200" dirty="0" err="1" smtClean="0">
                <a:solidFill>
                  <a:schemeClr val="tx1"/>
                </a:solidFill>
                <a:latin typeface="+mn-lt"/>
                <a:ea typeface="+mn-ea"/>
                <a:cs typeface="+mn-cs"/>
              </a:rPr>
              <a:t>Königsberg</a:t>
            </a:r>
            <a:r>
              <a:rPr lang="en-US" sz="1200" kern="1200" dirty="0" smtClean="0">
                <a:solidFill>
                  <a:schemeClr val="tx1"/>
                </a:solidFill>
                <a:latin typeface="+mn-lt"/>
                <a:ea typeface="+mn-ea"/>
                <a:cs typeface="+mn-cs"/>
              </a:rPr>
              <a:t>, a flowering city in Eastern Prussia, was a thriving city on the banks of the </a:t>
            </a:r>
            <a:r>
              <a:rPr lang="en-US" sz="1200" kern="1200" dirty="0" err="1" smtClean="0">
                <a:solidFill>
                  <a:schemeClr val="tx1"/>
                </a:solidFill>
                <a:latin typeface="+mn-lt"/>
                <a:ea typeface="+mn-ea"/>
                <a:cs typeface="+mn-cs"/>
              </a:rPr>
              <a:t>Pregel</a:t>
            </a:r>
            <a:r>
              <a:rPr lang="en-US" sz="1200" kern="1200" dirty="0" smtClean="0">
                <a:solidFill>
                  <a:schemeClr val="tx1"/>
                </a:solidFill>
                <a:latin typeface="+mn-lt"/>
                <a:ea typeface="+mn-ea"/>
                <a:cs typeface="+mn-cs"/>
              </a:rPr>
              <a:t>, with a busy fleet of ships and their trade offered a comfortable life to the local merchants and their families. The healthy economy allowed city officials to build not fewer than seven bridges across the river. Most of these connected the elegant island </a:t>
            </a:r>
            <a:r>
              <a:rPr lang="en-US" sz="1200" kern="1200" dirty="0" err="1" smtClean="0">
                <a:solidFill>
                  <a:schemeClr val="tx1"/>
                </a:solidFill>
                <a:latin typeface="+mn-lt"/>
                <a:ea typeface="+mn-ea"/>
                <a:cs typeface="+mn-cs"/>
              </a:rPr>
              <a:t>Kneiphof</a:t>
            </a:r>
            <a:r>
              <a:rPr lang="en-US" sz="1200" kern="1200" dirty="0" smtClean="0">
                <a:solidFill>
                  <a:schemeClr val="tx1"/>
                </a:solidFill>
                <a:latin typeface="+mn-lt"/>
                <a:ea typeface="+mn-ea"/>
                <a:cs typeface="+mn-cs"/>
              </a:rPr>
              <a:t>, which was caught between the two branches of the </a:t>
            </a:r>
            <a:r>
              <a:rPr lang="en-US" sz="1200" kern="1200" dirty="0" err="1" smtClean="0">
                <a:solidFill>
                  <a:schemeClr val="tx1"/>
                </a:solidFill>
                <a:latin typeface="+mn-lt"/>
                <a:ea typeface="+mn-ea"/>
                <a:cs typeface="+mn-cs"/>
              </a:rPr>
              <a:t>Pregel</a:t>
            </a:r>
            <a:r>
              <a:rPr lang="en-US" sz="1200" kern="1200" dirty="0" smtClean="0">
                <a:solidFill>
                  <a:schemeClr val="tx1"/>
                </a:solidFill>
                <a:latin typeface="+mn-lt"/>
                <a:ea typeface="+mn-ea"/>
                <a:cs typeface="+mn-cs"/>
              </a:rPr>
              <a:t>. Two additional bridges crossed the two branches of the river (Figure 1). The people of </a:t>
            </a:r>
            <a:r>
              <a:rPr lang="en-US" sz="1200" kern="1200" dirty="0" err="1" smtClean="0">
                <a:solidFill>
                  <a:schemeClr val="tx1"/>
                </a:solidFill>
                <a:latin typeface="+mn-lt"/>
                <a:ea typeface="+mn-ea"/>
                <a:cs typeface="+mn-cs"/>
              </a:rPr>
              <a:t>Königsberg</a:t>
            </a:r>
            <a:r>
              <a:rPr lang="en-US" sz="1200" kern="1200" dirty="0" smtClean="0">
                <a:solidFill>
                  <a:schemeClr val="tx1"/>
                </a:solidFill>
                <a:latin typeface="+mn-lt"/>
                <a:ea typeface="+mn-ea"/>
                <a:cs typeface="+mn-cs"/>
              </a:rPr>
              <a:t>, amused themselves with mind puzzles, one of which was: “Can one walk across the seven bridges and never cross the same one twice?” Euler offered a rigorous mathematical proof that with the seven bridges such a path does not exist.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Nevertheless, it is not the proof that made history, but rather the intermediate step that he took to solve the problem. Euler’s great insight decided to view </a:t>
            </a:r>
            <a:r>
              <a:rPr lang="en-US" sz="1200" kern="1200" dirty="0" err="1" smtClean="0">
                <a:solidFill>
                  <a:schemeClr val="tx1"/>
                </a:solidFill>
                <a:latin typeface="+mn-lt"/>
                <a:ea typeface="+mn-ea"/>
                <a:cs typeface="+mn-cs"/>
              </a:rPr>
              <a:t>Königsberg’s</a:t>
            </a:r>
            <a:r>
              <a:rPr lang="en-US" sz="1200" kern="1200" dirty="0" smtClean="0">
                <a:solidFill>
                  <a:schemeClr val="tx1"/>
                </a:solidFill>
                <a:latin typeface="+mn-lt"/>
                <a:ea typeface="+mn-ea"/>
                <a:cs typeface="+mn-cs"/>
              </a:rPr>
              <a:t> bridges as a </a:t>
            </a:r>
            <a:r>
              <a:rPr lang="en-US" sz="1200" i="1" kern="1200" dirty="0" smtClean="0">
                <a:solidFill>
                  <a:schemeClr val="tx1"/>
                </a:solidFill>
                <a:latin typeface="+mn-lt"/>
                <a:ea typeface="+mn-ea"/>
                <a:cs typeface="+mn-cs"/>
              </a:rPr>
              <a:t>graph</a:t>
            </a:r>
            <a:r>
              <a:rPr lang="en-US" sz="1200" kern="1200" dirty="0" smtClean="0">
                <a:solidFill>
                  <a:schemeClr val="tx1"/>
                </a:solidFill>
                <a:latin typeface="+mn-lt"/>
                <a:ea typeface="+mn-ea"/>
                <a:cs typeface="+mn-cs"/>
              </a:rPr>
              <a:t>, the collection of </a:t>
            </a:r>
            <a:r>
              <a:rPr lang="en-US" sz="1200" i="1" kern="1200" dirty="0" smtClean="0">
                <a:solidFill>
                  <a:schemeClr val="tx1"/>
                </a:solidFill>
                <a:latin typeface="+mn-lt"/>
                <a:ea typeface="+mn-ea"/>
                <a:cs typeface="+mn-cs"/>
              </a:rPr>
              <a:t>nodes</a:t>
            </a:r>
            <a:r>
              <a:rPr lang="en-US" sz="1200" kern="1200" dirty="0" smtClean="0">
                <a:solidFill>
                  <a:schemeClr val="tx1"/>
                </a:solidFill>
                <a:latin typeface="+mn-lt"/>
                <a:ea typeface="+mn-ea"/>
                <a:cs typeface="+mn-cs"/>
              </a:rPr>
              <a:t> connected by </a:t>
            </a:r>
            <a:r>
              <a:rPr lang="en-US" sz="1200" i="1" kern="1200" dirty="0" smtClean="0">
                <a:solidFill>
                  <a:schemeClr val="tx1"/>
                </a:solidFill>
                <a:latin typeface="+mn-lt"/>
                <a:ea typeface="+mn-ea"/>
                <a:cs typeface="+mn-cs"/>
              </a:rPr>
              <a:t>links</a:t>
            </a:r>
            <a:r>
              <a:rPr lang="en-US" sz="1200" kern="1200" dirty="0" smtClean="0">
                <a:solidFill>
                  <a:schemeClr val="tx1"/>
                </a:solidFill>
                <a:latin typeface="+mn-lt"/>
                <a:ea typeface="+mn-ea"/>
                <a:cs typeface="+mn-cs"/>
              </a:rPr>
              <a:t>. For this he used nodes to represent each of the four land areas separated by the river, distinguishing them with letters A, B, C, and D. Next he called the bridges the links, and connected with lines those pieces of land that had a bridge between them. He thus obtained a graph, whose nodes were pieces of land and links were bridges. Euler’s proof that in </a:t>
            </a:r>
            <a:r>
              <a:rPr lang="en-US" sz="1200" kern="1200" dirty="0" err="1" smtClean="0">
                <a:solidFill>
                  <a:schemeClr val="tx1"/>
                </a:solidFill>
                <a:latin typeface="+mn-lt"/>
                <a:ea typeface="+mn-ea"/>
                <a:cs typeface="+mn-cs"/>
              </a:rPr>
              <a:t>Königsberg</a:t>
            </a:r>
            <a:r>
              <a:rPr lang="en-US" sz="1200" kern="1200" dirty="0" smtClean="0">
                <a:solidFill>
                  <a:schemeClr val="tx1"/>
                </a:solidFill>
                <a:latin typeface="+mn-lt"/>
                <a:ea typeface="+mn-ea"/>
                <a:cs typeface="+mn-cs"/>
              </a:rPr>
              <a:t> there is no path crossing all seven bridges only once was based on a simple observation. Nodes with odd number of links must be either the starting or the end point of the journey. A continuous path that goes through all bridges can have only one starting and one end point. Thus, such a path cannot exist on a graph that has more than two nodes with an odd number of links. As the </a:t>
            </a:r>
            <a:r>
              <a:rPr lang="en-US" sz="1200" kern="1200" dirty="0" err="1" smtClean="0">
                <a:solidFill>
                  <a:schemeClr val="tx1"/>
                </a:solidFill>
                <a:latin typeface="+mn-lt"/>
                <a:ea typeface="+mn-ea"/>
                <a:cs typeface="+mn-cs"/>
              </a:rPr>
              <a:t>Königsberg</a:t>
            </a:r>
            <a:r>
              <a:rPr lang="en-US" sz="1200" kern="1200" dirty="0" smtClean="0">
                <a:solidFill>
                  <a:schemeClr val="tx1"/>
                </a:solidFill>
                <a:latin typeface="+mn-lt"/>
                <a:ea typeface="+mn-ea"/>
                <a:cs typeface="+mn-cs"/>
              </a:rPr>
              <a:t> graph had three such nodes, one could not find the desired path. </a:t>
            </a:r>
          </a:p>
          <a:p>
            <a:r>
              <a:rPr lang="en-US" sz="1200" kern="1200" dirty="0" smtClean="0">
                <a:solidFill>
                  <a:schemeClr val="tx1"/>
                </a:solidFill>
                <a:latin typeface="+mn-lt"/>
                <a:ea typeface="+mn-ea"/>
                <a:cs typeface="+mn-cs"/>
              </a:rPr>
              <a:t>For our purpose the most important aspect of Euler’s proof is that the existence of the path does not depend on our ingenuity to find it. Rather, </a:t>
            </a:r>
            <a:r>
              <a:rPr lang="en-US" sz="1200" i="1" kern="1200" dirty="0" smtClean="0">
                <a:solidFill>
                  <a:schemeClr val="tx1"/>
                </a:solidFill>
                <a:latin typeface="+mn-lt"/>
                <a:ea typeface="+mn-ea"/>
                <a:cs typeface="+mn-cs"/>
              </a:rPr>
              <a:t>it is a property of the graph</a:t>
            </a:r>
            <a:r>
              <a:rPr lang="en-US" sz="1200" kern="1200" dirty="0" smtClean="0">
                <a:solidFill>
                  <a:schemeClr val="tx1"/>
                </a:solidFill>
                <a:latin typeface="+mn-lt"/>
                <a:ea typeface="+mn-ea"/>
                <a:cs typeface="+mn-cs"/>
              </a:rPr>
              <a:t>. Given the layout of the </a:t>
            </a:r>
            <a:r>
              <a:rPr lang="en-US" sz="1200" kern="1200" dirty="0" err="1" smtClean="0">
                <a:solidFill>
                  <a:schemeClr val="tx1"/>
                </a:solidFill>
                <a:latin typeface="+mn-lt"/>
                <a:ea typeface="+mn-ea"/>
                <a:cs typeface="+mn-cs"/>
              </a:rPr>
              <a:t>Königsberg</a:t>
            </a:r>
            <a:r>
              <a:rPr lang="en-US" sz="1200" kern="1200" dirty="0" smtClean="0">
                <a:solidFill>
                  <a:schemeClr val="tx1"/>
                </a:solidFill>
                <a:latin typeface="+mn-lt"/>
                <a:ea typeface="+mn-ea"/>
                <a:cs typeface="+mn-cs"/>
              </a:rPr>
              <a:t> bridges, no matter how smart we are, we will never succeed at finding the desired path. The people of </a:t>
            </a:r>
            <a:r>
              <a:rPr lang="en-US" sz="1200" kern="1200" dirty="0" err="1" smtClean="0">
                <a:solidFill>
                  <a:schemeClr val="tx1"/>
                </a:solidFill>
                <a:latin typeface="+mn-lt"/>
                <a:ea typeface="+mn-ea"/>
                <a:cs typeface="+mn-cs"/>
              </a:rPr>
              <a:t>Königsberg</a:t>
            </a:r>
            <a:r>
              <a:rPr lang="en-US" sz="1200" kern="1200" dirty="0" smtClean="0">
                <a:solidFill>
                  <a:schemeClr val="tx1"/>
                </a:solidFill>
                <a:latin typeface="+mn-lt"/>
                <a:ea typeface="+mn-ea"/>
                <a:cs typeface="+mn-cs"/>
              </a:rPr>
              <a:t> finally agreed with Euler, gave up their fruitless search and in 1875 they built a new bridge between B and C, increasing the number of links of these two nodes to four. Now only one node (D) with an odd number of links remained. It was then rather straightforward to find the desired path. Perhaps the creation of this path was the hidden rationale behind building the bridge? In retrospect, Euler’s unintended message is very simple: graphs or networks have properties, hidden in their construction, that limit or enhance our ability to do things with or on them.</a:t>
            </a:r>
          </a:p>
          <a:p>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58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hu-H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smtClean="0"/>
              <a:t>Click to edit Master subtitle style</a:t>
            </a:r>
            <a:endParaRPr lang="en-US"/>
          </a:p>
        </p:txBody>
      </p:sp>
      <p:sp>
        <p:nvSpPr>
          <p:cNvPr id="4" name="Date Placeholder 3"/>
          <p:cNvSpPr>
            <a:spLocks noGrp="1"/>
          </p:cNvSpPr>
          <p:nvPr>
            <p:ph type="dt" sz="half" idx="10"/>
          </p:nvPr>
        </p:nvSpPr>
        <p:spPr/>
        <p:txBody>
          <a:bodyPr/>
          <a:lstStyle/>
          <a:p>
            <a:fld id="{A68DDA33-80B0-2447-9F95-2B3353801AB5}" type="datetimeFigureOut">
              <a:rPr lang="en-US" smtClean="0"/>
              <a:t>6/10/12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4" name="Date Placeholder 3"/>
          <p:cNvSpPr>
            <a:spLocks noGrp="1"/>
          </p:cNvSpPr>
          <p:nvPr>
            <p:ph type="dt" sz="half" idx="10"/>
          </p:nvPr>
        </p:nvSpPr>
        <p:spPr/>
        <p:txBody>
          <a:bodyPr/>
          <a:lstStyle/>
          <a:p>
            <a:fld id="{A68DDA33-80B0-2447-9F95-2B3353801AB5}" type="datetimeFigureOut">
              <a:rPr lang="en-US" smtClean="0"/>
              <a:t>6/10/12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hu-H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4" name="Date Placeholder 3"/>
          <p:cNvSpPr>
            <a:spLocks noGrp="1"/>
          </p:cNvSpPr>
          <p:nvPr>
            <p:ph type="dt" sz="half" idx="10"/>
          </p:nvPr>
        </p:nvSpPr>
        <p:spPr/>
        <p:txBody>
          <a:bodyPr/>
          <a:lstStyle/>
          <a:p>
            <a:fld id="{A68DDA33-80B0-2447-9F95-2B3353801AB5}" type="datetimeFigureOut">
              <a:rPr lang="en-US" smtClean="0"/>
              <a:t>6/10/12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Click to edit Master title style</a:t>
            </a:r>
            <a:endParaRPr lang="en-US"/>
          </a:p>
        </p:txBody>
      </p:sp>
      <p:sp>
        <p:nvSpPr>
          <p:cNvPr id="3" name="Content Placeholder 2"/>
          <p:cNvSpPr>
            <a:spLocks noGrp="1"/>
          </p:cNvSpPr>
          <p:nvPr>
            <p:ph idx="1"/>
          </p:nvPr>
        </p:nvSpPr>
        <p:spPr/>
        <p:txBody>
          <a:bodyPr/>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4" name="Date Placeholder 3"/>
          <p:cNvSpPr>
            <a:spLocks noGrp="1"/>
          </p:cNvSpPr>
          <p:nvPr>
            <p:ph type="dt" sz="half" idx="10"/>
          </p:nvPr>
        </p:nvSpPr>
        <p:spPr/>
        <p:txBody>
          <a:bodyPr/>
          <a:lstStyle/>
          <a:p>
            <a:fld id="{A68DDA33-80B0-2447-9F95-2B3353801AB5}" type="datetimeFigureOut">
              <a:rPr lang="en-US" smtClean="0"/>
              <a:t>6/10/12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hu-H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Click to edit Master text styles</a:t>
            </a:r>
          </a:p>
        </p:txBody>
      </p:sp>
      <p:sp>
        <p:nvSpPr>
          <p:cNvPr id="4" name="Date Placeholder 3"/>
          <p:cNvSpPr>
            <a:spLocks noGrp="1"/>
          </p:cNvSpPr>
          <p:nvPr>
            <p:ph type="dt" sz="half" idx="10"/>
          </p:nvPr>
        </p:nvSpPr>
        <p:spPr/>
        <p:txBody>
          <a:bodyPr/>
          <a:lstStyle/>
          <a:p>
            <a:fld id="{A68DDA33-80B0-2447-9F95-2B3353801AB5}" type="datetimeFigureOut">
              <a:rPr lang="en-US" smtClean="0"/>
              <a:t>6/10/12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5" name="Date Placeholder 4"/>
          <p:cNvSpPr>
            <a:spLocks noGrp="1"/>
          </p:cNvSpPr>
          <p:nvPr>
            <p:ph type="dt" sz="half" idx="10"/>
          </p:nvPr>
        </p:nvSpPr>
        <p:spPr/>
        <p:txBody>
          <a:bodyPr/>
          <a:lstStyle/>
          <a:p>
            <a:fld id="{A68DDA33-80B0-2447-9F95-2B3353801AB5}" type="datetimeFigureOut">
              <a:rPr lang="en-US" smtClean="0"/>
              <a:t>6/10/12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7" name="Date Placeholder 6"/>
          <p:cNvSpPr>
            <a:spLocks noGrp="1"/>
          </p:cNvSpPr>
          <p:nvPr>
            <p:ph type="dt" sz="half" idx="10"/>
          </p:nvPr>
        </p:nvSpPr>
        <p:spPr/>
        <p:txBody>
          <a:bodyPr/>
          <a:lstStyle/>
          <a:p>
            <a:fld id="{A68DDA33-80B0-2447-9F95-2B3353801AB5}" type="datetimeFigureOut">
              <a:rPr lang="en-US" smtClean="0"/>
              <a:t>6/10/12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Click to edit Master title style</a:t>
            </a:r>
            <a:endParaRPr lang="en-US"/>
          </a:p>
        </p:txBody>
      </p:sp>
      <p:sp>
        <p:nvSpPr>
          <p:cNvPr id="3" name="Date Placeholder 2"/>
          <p:cNvSpPr>
            <a:spLocks noGrp="1"/>
          </p:cNvSpPr>
          <p:nvPr>
            <p:ph type="dt" sz="half" idx="10"/>
          </p:nvPr>
        </p:nvSpPr>
        <p:spPr/>
        <p:txBody>
          <a:bodyPr/>
          <a:lstStyle/>
          <a:p>
            <a:fld id="{A68DDA33-80B0-2447-9F95-2B3353801AB5}" type="datetimeFigureOut">
              <a:rPr lang="en-US" smtClean="0"/>
              <a:t>6/10/12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8DDA33-80B0-2447-9F95-2B3353801AB5}" type="datetimeFigureOut">
              <a:rPr lang="en-US" smtClean="0"/>
              <a:t>6/10/12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hu-H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Click to edit Master text styles</a:t>
            </a:r>
          </a:p>
        </p:txBody>
      </p:sp>
      <p:sp>
        <p:nvSpPr>
          <p:cNvPr id="5" name="Date Placeholder 4"/>
          <p:cNvSpPr>
            <a:spLocks noGrp="1"/>
          </p:cNvSpPr>
          <p:nvPr>
            <p:ph type="dt" sz="half" idx="10"/>
          </p:nvPr>
        </p:nvSpPr>
        <p:spPr/>
        <p:txBody>
          <a:bodyPr/>
          <a:lstStyle/>
          <a:p>
            <a:fld id="{A68DDA33-80B0-2447-9F95-2B3353801AB5}" type="datetimeFigureOut">
              <a:rPr lang="en-US" smtClean="0"/>
              <a:t>6/10/12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hu-H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Click to edit Master text styles</a:t>
            </a:r>
          </a:p>
        </p:txBody>
      </p:sp>
      <p:sp>
        <p:nvSpPr>
          <p:cNvPr id="5" name="Date Placeholder 4"/>
          <p:cNvSpPr>
            <a:spLocks noGrp="1"/>
          </p:cNvSpPr>
          <p:nvPr>
            <p:ph type="dt" sz="half" idx="10"/>
          </p:nvPr>
        </p:nvSpPr>
        <p:spPr/>
        <p:txBody>
          <a:bodyPr/>
          <a:lstStyle/>
          <a:p>
            <a:fld id="{A68DDA33-80B0-2447-9F95-2B3353801AB5}" type="datetimeFigureOut">
              <a:rPr lang="en-US" smtClean="0"/>
              <a:t>6/10/12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8AC39B-F0ED-2D43-AC75-BB9EFC01B23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hu-H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hu-HU" smtClean="0"/>
              <a:t>Click to edit Master text styles</a:t>
            </a:r>
          </a:p>
          <a:p>
            <a:pPr lvl="1"/>
            <a:r>
              <a:rPr lang="hu-HU" smtClean="0"/>
              <a:t>Second level</a:t>
            </a:r>
          </a:p>
          <a:p>
            <a:pPr lvl="2"/>
            <a:r>
              <a:rPr lang="hu-HU" smtClean="0"/>
              <a:t>Third level</a:t>
            </a:r>
          </a:p>
          <a:p>
            <a:pPr lvl="3"/>
            <a:r>
              <a:rPr lang="hu-HU" smtClean="0"/>
              <a:t>Fourth level</a:t>
            </a:r>
          </a:p>
          <a:p>
            <a:pPr lvl="4"/>
            <a:r>
              <a:rPr lang="hu-H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DDA33-80B0-2447-9F95-2B3353801AB5}" type="datetimeFigureOut">
              <a:rPr lang="en-US" smtClean="0"/>
              <a:t>6/10/12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8AC39B-F0ED-2D43-AC75-BB9EFC01B23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Microsoft_Equation1.bin"/><Relationship Id="rId5" Type="http://schemas.openxmlformats.org/officeDocument/2006/relationships/oleObject" Target="../embeddings/Microsoft_Equation2.bin"/><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Microsoft_Equation3.bin"/><Relationship Id="rId4" Type="http://schemas.openxmlformats.org/officeDocument/2006/relationships/oleObject" Target="../embeddings/Microsoft_Equation4.bin"/><Relationship Id="rId5" Type="http://schemas.openxmlformats.org/officeDocument/2006/relationships/oleObject" Target="../embeddings/Microsoft_Equation5.bin"/><Relationship Id="rId6" Type="http://schemas.openxmlformats.org/officeDocument/2006/relationships/oleObject" Target="../embeddings/Microsoft_Equation6.bin"/><Relationship Id="rId7" Type="http://schemas.openxmlformats.org/officeDocument/2006/relationships/oleObject" Target="../embeddings/Microsoft_Equation7.bin"/><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Microsoft_Equation8.bin"/><Relationship Id="rId4" Type="http://schemas.openxmlformats.org/officeDocument/2006/relationships/oleObject" Target="../embeddings/Microsoft_Equation9.bin"/><Relationship Id="rId5" Type="http://schemas.openxmlformats.org/officeDocument/2006/relationships/oleObject" Target="../embeddings/Microsoft_Equation10.bin"/><Relationship Id="rId6" Type="http://schemas.openxmlformats.org/officeDocument/2006/relationships/oleObject" Target="../embeddings/Microsoft_Equation11.bin"/><Relationship Id="rId7" Type="http://schemas.openxmlformats.org/officeDocument/2006/relationships/oleObject" Target="../embeddings/Microsoft_Equation12.bin"/><Relationship Id="rId8" Type="http://schemas.openxmlformats.org/officeDocument/2006/relationships/oleObject" Target="../embeddings/Microsoft_Equation13.bin"/><Relationship Id="rId9" Type="http://schemas.openxmlformats.org/officeDocument/2006/relationships/oleObject" Target="../embeddings/Microsoft_Equation14.bin"/><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Equation15.bin"/><Relationship Id="rId4" Type="http://schemas.openxmlformats.org/officeDocument/2006/relationships/oleObject" Target="../embeddings/Microsoft_Equation16.bin"/><Relationship Id="rId5" Type="http://schemas.openxmlformats.org/officeDocument/2006/relationships/oleObject" Target="../embeddings/Microsoft_Equation17.bin"/><Relationship Id="rId6" Type="http://schemas.openxmlformats.org/officeDocument/2006/relationships/oleObject" Target="../embeddings/Microsoft_Equation18.bin"/><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Microsoft_Equation19.bin"/><Relationship Id="rId4" Type="http://schemas.openxmlformats.org/officeDocument/2006/relationships/image" Target="../media/image36.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oleObject" Target="../embeddings/oleObject1.bin"/><Relationship Id="rId7" Type="http://schemas.openxmlformats.org/officeDocument/2006/relationships/image" Target="../media/image40.jpeg"/><Relationship Id="rId8" Type="http://schemas.openxmlformats.org/officeDocument/2006/relationships/image" Target="../media/image41.jpe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1" Type="http://schemas.openxmlformats.org/officeDocument/2006/relationships/slideLayout" Target="../slideLayouts/slideLayout7.xml"/><Relationship Id="rId2" Type="http://schemas.openxmlformats.org/officeDocument/2006/relationships/image" Target="../media/image4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Equation20.bin"/><Relationship Id="rId4" Type="http://schemas.openxmlformats.org/officeDocument/2006/relationships/oleObject" Target="../embeddings/Microsoft_Equation21.bin"/><Relationship Id="rId5" Type="http://schemas.openxmlformats.org/officeDocument/2006/relationships/oleObject" Target="../embeddings/Microsoft_Equation22.bin"/><Relationship Id="rId6" Type="http://schemas.openxmlformats.org/officeDocument/2006/relationships/oleObject" Target="../embeddings/Microsoft_Equation23.bin"/><Relationship Id="rId1" Type="http://schemas.openxmlformats.org/officeDocument/2006/relationships/vmlDrawing" Target="../drawings/vmlDrawing7.vml"/><Relationship Id="rId2"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Equation24.bin"/><Relationship Id="rId4" Type="http://schemas.openxmlformats.org/officeDocument/2006/relationships/oleObject" Target="../embeddings/Microsoft_Equation25.bin"/><Relationship Id="rId5" Type="http://schemas.openxmlformats.org/officeDocument/2006/relationships/oleObject" Target="../embeddings/Microsoft_Equation26.bin"/><Relationship Id="rId6" Type="http://schemas.openxmlformats.org/officeDocument/2006/relationships/oleObject" Target="../embeddings/Microsoft_Equation27.bin"/><Relationship Id="rId1" Type="http://schemas.openxmlformats.org/officeDocument/2006/relationships/vmlDrawing" Target="../drawings/vmlDrawing8.vml"/><Relationship Id="rId2"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Microsoft_Equation28.bin"/><Relationship Id="rId5" Type="http://schemas.openxmlformats.org/officeDocument/2006/relationships/oleObject" Target="../embeddings/Microsoft_Equation29.bin"/><Relationship Id="rId6" Type="http://schemas.openxmlformats.org/officeDocument/2006/relationships/oleObject" Target="../embeddings/Microsoft_Equation30.bin"/><Relationship Id="rId7" Type="http://schemas.openxmlformats.org/officeDocument/2006/relationships/oleObject" Target="../embeddings/Microsoft_Equation31.bin"/><Relationship Id="rId1" Type="http://schemas.openxmlformats.org/officeDocument/2006/relationships/vmlDrawing" Target="../drawings/vmlDrawing9.vml"/><Relationship Id="rId2"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Microsoft_Equation32.bin"/><Relationship Id="rId5" Type="http://schemas.openxmlformats.org/officeDocument/2006/relationships/oleObject" Target="../embeddings/Microsoft_Equation33.bin"/><Relationship Id="rId1" Type="http://schemas.openxmlformats.org/officeDocument/2006/relationships/vmlDrawing" Target="../drawings/vmlDrawing10.vml"/><Relationship Id="rId2"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en.wikipedia.org/wiki/Disjoint_sets" TargetMode="External"/><Relationship Id="rId4" Type="http://schemas.openxmlformats.org/officeDocument/2006/relationships/hyperlink" Target="http://en.wikipedia.org/wiki/Independent_set_(graph_theory)" TargetMode="External"/><Relationship Id="rId5"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hyperlink" Target="http://en.wikipedia.org/wiki/Graph_(mathematic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Microsoft_Equation34.bin"/><Relationship Id="rId4" Type="http://schemas.openxmlformats.org/officeDocument/2006/relationships/oleObject" Target="../embeddings/Microsoft_Equation35.bin"/><Relationship Id="rId5" Type="http://schemas.openxmlformats.org/officeDocument/2006/relationships/oleObject" Target="../embeddings/Microsoft_Equation36.bin"/><Relationship Id="rId1" Type="http://schemas.openxmlformats.org/officeDocument/2006/relationships/vmlDrawing" Target="../drawings/vmlDrawing11.vml"/><Relationship Id="rId2"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jpeg"/></Relationships>
</file>

<file path=ppt/slides/_rels/slide44.xml.rels><?xml version="1.0" encoding="UTF-8" standalone="yes"?>
<Relationships xmlns="http://schemas.openxmlformats.org/package/2006/relationships"><Relationship Id="rId3" Type="http://schemas.openxmlformats.org/officeDocument/2006/relationships/oleObject" Target="../embeddings/Microsoft_Equation37.bin"/><Relationship Id="rId4" Type="http://schemas.openxmlformats.org/officeDocument/2006/relationships/oleObject" Target="../embeddings/Microsoft_Equation38.bin"/><Relationship Id="rId5" Type="http://schemas.openxmlformats.org/officeDocument/2006/relationships/image" Target="../media/image75.png"/><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Microsoft_Equation39.bin"/><Relationship Id="rId4" Type="http://schemas.openxmlformats.org/officeDocument/2006/relationships/oleObject" Target="../embeddings/Microsoft_Equation40.bin"/><Relationship Id="rId1" Type="http://schemas.openxmlformats.org/officeDocument/2006/relationships/vmlDrawing" Target="../drawings/vmlDrawing13.vml"/><Relationship Id="rId2"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Microsoft_Equation41.bin"/><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Microsoft_Equation42.bin"/><Relationship Id="rId4" Type="http://schemas.openxmlformats.org/officeDocument/2006/relationships/oleObject" Target="../embeddings/Microsoft_Equation43.bin"/><Relationship Id="rId1" Type="http://schemas.openxmlformats.org/officeDocument/2006/relationships/vmlDrawing" Target="../drawings/vmlDrawing15.vml"/><Relationship Id="rId2"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Kalininsgrad" TargetMode="External"/><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jpe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1"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slide1_notext.jpg"/>
          <p:cNvPicPr>
            <a:picLocks noChangeAspect="1"/>
          </p:cNvPicPr>
          <p:nvPr/>
        </p:nvPicPr>
        <p:blipFill>
          <a:blip r:embed="rId2"/>
          <a:stretch>
            <a:fillRect/>
          </a:stretch>
        </p:blipFill>
        <p:spPr>
          <a:xfrm>
            <a:off x="0" y="1072436"/>
            <a:ext cx="9144000" cy="5715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COMPONENTS OF A COMPLEX SYSTEM</a:t>
            </a:r>
          </a:p>
        </p:txBody>
      </p:sp>
      <p:sp>
        <p:nvSpPr>
          <p:cNvPr id="8"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grpSp>
        <p:nvGrpSpPr>
          <p:cNvPr id="2" name="Group 45"/>
          <p:cNvGrpSpPr/>
          <p:nvPr/>
        </p:nvGrpSpPr>
        <p:grpSpPr>
          <a:xfrm>
            <a:off x="2057400" y="1325881"/>
            <a:ext cx="4797778" cy="2159000"/>
            <a:chOff x="2057400" y="1104900"/>
            <a:chExt cx="4797778" cy="1799167"/>
          </a:xfrm>
        </p:grpSpPr>
        <p:sp>
          <p:nvSpPr>
            <p:cNvPr id="9" name="Oval 8"/>
            <p:cNvSpPr/>
            <p:nvPr/>
          </p:nvSpPr>
          <p:spPr>
            <a:xfrm>
              <a:off x="2057400" y="1371443"/>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123573" y="2504252"/>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590024" y="110490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56567" y="190453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589561" y="1771258"/>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88913" y="110490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88635" y="190453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189283" y="2637524"/>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47"/>
          <p:cNvGrpSpPr/>
          <p:nvPr/>
        </p:nvGrpSpPr>
        <p:grpSpPr>
          <a:xfrm>
            <a:off x="2284909" y="1598889"/>
            <a:ext cx="4303726" cy="1612982"/>
            <a:chOff x="2284909" y="1332407"/>
            <a:chExt cx="4303726" cy="1344152"/>
          </a:xfrm>
        </p:grpSpPr>
        <p:cxnSp>
          <p:nvCxnSpPr>
            <p:cNvPr id="21" name="Straight Connector 20"/>
            <p:cNvCxnSpPr>
              <a:stCxn id="9" idx="5"/>
              <a:endCxn id="10" idx="1"/>
            </p:cNvCxnSpPr>
            <p:nvPr/>
          </p:nvCxnSpPr>
          <p:spPr>
            <a:xfrm rot="16200000" flipH="1">
              <a:off x="2251591" y="1632270"/>
              <a:ext cx="944334" cy="8776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7"/>
              <a:endCxn id="13" idx="3"/>
            </p:cNvCxnSpPr>
            <p:nvPr/>
          </p:nvCxnSpPr>
          <p:spPr>
            <a:xfrm rot="5400000" flipH="1" flipV="1">
              <a:off x="3417717" y="2065403"/>
              <a:ext cx="411248" cy="544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2" idx="5"/>
              <a:endCxn id="13" idx="0"/>
            </p:cNvCxnSpPr>
            <p:nvPr/>
          </p:nvCxnSpPr>
          <p:spPr>
            <a:xfrm rot="16200000" flipH="1">
              <a:off x="3617625" y="1532315"/>
              <a:ext cx="572121" cy="1723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2" idx="3"/>
              <a:endCxn id="10" idx="7"/>
            </p:cNvCxnSpPr>
            <p:nvPr/>
          </p:nvCxnSpPr>
          <p:spPr>
            <a:xfrm rot="5400000">
              <a:off x="2884631" y="1798860"/>
              <a:ext cx="1210878" cy="2779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3" idx="6"/>
              <a:endCxn id="14" idx="2"/>
            </p:cNvCxnSpPr>
            <p:nvPr/>
          </p:nvCxnSpPr>
          <p:spPr>
            <a:xfrm flipV="1">
              <a:off x="4123110" y="1904530"/>
              <a:ext cx="466451" cy="133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4" idx="7"/>
              <a:endCxn id="15" idx="3"/>
            </p:cNvCxnSpPr>
            <p:nvPr/>
          </p:nvCxnSpPr>
          <p:spPr>
            <a:xfrm rot="5400000" flipH="1" flipV="1">
              <a:off x="5183566" y="965912"/>
              <a:ext cx="477884" cy="12108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3" idx="5"/>
              <a:endCxn id="17" idx="1"/>
            </p:cNvCxnSpPr>
            <p:nvPr/>
          </p:nvCxnSpPr>
          <p:spPr>
            <a:xfrm rot="16200000" flipH="1">
              <a:off x="4383937" y="1832178"/>
              <a:ext cx="544520" cy="11442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4" idx="6"/>
              <a:endCxn id="16" idx="2"/>
            </p:cNvCxnSpPr>
            <p:nvPr/>
          </p:nvCxnSpPr>
          <p:spPr>
            <a:xfrm>
              <a:off x="4856104" y="1904530"/>
              <a:ext cx="1732531" cy="133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Rectangle 2"/>
          <p:cNvSpPr>
            <a:spLocks/>
          </p:cNvSpPr>
          <p:nvPr/>
        </p:nvSpPr>
        <p:spPr bwMode="auto">
          <a:xfrm>
            <a:off x="2606720" y="3703320"/>
            <a:ext cx="3981857" cy="707886"/>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smtClean="0">
                <a:solidFill>
                  <a:srgbClr val="000000"/>
                </a:solidFill>
                <a:latin typeface="Helvetica"/>
                <a:ea typeface="Trebuchet MS" pitchFamily="-112" charset="0"/>
                <a:cs typeface="Helvetica"/>
                <a:sym typeface="Trebuchet MS" pitchFamily="-112" charset="0"/>
              </a:rPr>
              <a:t> </a:t>
            </a:r>
            <a:r>
              <a:rPr lang="en-US" sz="1600" b="1" dirty="0" smtClean="0">
                <a:solidFill>
                  <a:srgbClr val="000000"/>
                </a:solidFill>
                <a:latin typeface="Helvetica"/>
                <a:ea typeface="Trebuchet MS" pitchFamily="-112" charset="0"/>
                <a:cs typeface="Helvetica"/>
                <a:sym typeface="Trebuchet MS" pitchFamily="-112" charset="0"/>
              </a:rPr>
              <a:t>components</a:t>
            </a:r>
            <a:r>
              <a:rPr lang="en-US" sz="1600" dirty="0" smtClean="0">
                <a:solidFill>
                  <a:srgbClr val="000000"/>
                </a:solidFill>
                <a:latin typeface="Helvetica"/>
                <a:ea typeface="Trebuchet MS" pitchFamily="-112" charset="0"/>
                <a:cs typeface="Helvetica"/>
                <a:sym typeface="Trebuchet MS" pitchFamily="-112" charset="0"/>
              </a:rPr>
              <a:t>: nodes</a:t>
            </a:r>
            <a:r>
              <a:rPr lang="en-US" sz="1600" dirty="0">
                <a:solidFill>
                  <a:srgbClr val="000000"/>
                </a:solidFill>
                <a:latin typeface="Helvetica"/>
                <a:ea typeface="Trebuchet MS" pitchFamily="-112" charset="0"/>
                <a:cs typeface="Helvetica"/>
                <a:sym typeface="Trebuchet MS" pitchFamily="-112" charset="0"/>
              </a:rPr>
              <a:t>, </a:t>
            </a:r>
            <a:r>
              <a:rPr lang="en-US" sz="1600" dirty="0" smtClean="0">
                <a:solidFill>
                  <a:srgbClr val="000000"/>
                </a:solidFill>
                <a:latin typeface="Helvetica"/>
                <a:ea typeface="Trebuchet MS" pitchFamily="-112" charset="0"/>
                <a:cs typeface="Helvetica"/>
                <a:sym typeface="Trebuchet MS" pitchFamily="-112" charset="0"/>
              </a:rPr>
              <a:t>vertices		  </a:t>
            </a:r>
            <a:r>
              <a:rPr lang="en-US" sz="2200" dirty="0" smtClean="0">
                <a:solidFill>
                  <a:srgbClr val="000000"/>
                </a:solidFill>
                <a:latin typeface="Helvetica"/>
                <a:ea typeface="Trebuchet MS" pitchFamily="-112" charset="0"/>
                <a:cs typeface="Helvetica"/>
                <a:sym typeface="Trebuchet MS" pitchFamily="-112" charset="0"/>
              </a:rPr>
              <a:t>N</a:t>
            </a:r>
            <a:endParaRPr lang="en-US" sz="2200" dirty="0">
              <a:solidFill>
                <a:srgbClr val="000000"/>
              </a:solidFill>
              <a:latin typeface="Helvetica"/>
              <a:ea typeface="Trebuchet MS" pitchFamily="-112" charset="0"/>
              <a:cs typeface="Helvetica"/>
              <a:sym typeface="Trebuchet MS" pitchFamily="-112" charset="0"/>
            </a:endParaRPr>
          </a:p>
        </p:txBody>
      </p:sp>
      <p:sp>
        <p:nvSpPr>
          <p:cNvPr id="49" name="Rectangle 21"/>
          <p:cNvSpPr>
            <a:spLocks/>
          </p:cNvSpPr>
          <p:nvPr/>
        </p:nvSpPr>
        <p:spPr bwMode="auto">
          <a:xfrm>
            <a:off x="2587484" y="4491560"/>
            <a:ext cx="4020329" cy="707886"/>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a:solidFill>
                  <a:srgbClr val="000000"/>
                </a:solidFill>
                <a:latin typeface="Helvetica"/>
                <a:ea typeface="Trebuchet MS" pitchFamily="-112" charset="0"/>
                <a:cs typeface="Helvetica"/>
                <a:sym typeface="Trebuchet MS" pitchFamily="-112" charset="0"/>
              </a:rPr>
              <a:t> </a:t>
            </a:r>
            <a:r>
              <a:rPr lang="en-US" sz="1600" b="1" dirty="0">
                <a:solidFill>
                  <a:srgbClr val="000000"/>
                </a:solidFill>
                <a:latin typeface="Helvetica"/>
                <a:ea typeface="Trebuchet MS" pitchFamily="-112" charset="0"/>
                <a:cs typeface="Helvetica"/>
                <a:sym typeface="Trebuchet MS" pitchFamily="-112" charset="0"/>
              </a:rPr>
              <a:t>interactions</a:t>
            </a:r>
            <a:r>
              <a:rPr lang="en-US" sz="1600" dirty="0">
                <a:solidFill>
                  <a:srgbClr val="000000"/>
                </a:solidFill>
                <a:latin typeface="Helvetica"/>
                <a:ea typeface="Trebuchet MS" pitchFamily="-112" charset="0"/>
                <a:cs typeface="Helvetica"/>
                <a:sym typeface="Trebuchet MS" pitchFamily="-112" charset="0"/>
              </a:rPr>
              <a:t>:  links, </a:t>
            </a:r>
            <a:r>
              <a:rPr lang="en-US" sz="1600" dirty="0" smtClean="0">
                <a:solidFill>
                  <a:srgbClr val="000000"/>
                </a:solidFill>
                <a:latin typeface="Helvetica"/>
                <a:ea typeface="Trebuchet MS" pitchFamily="-112" charset="0"/>
                <a:cs typeface="Helvetica"/>
                <a:sym typeface="Trebuchet MS" pitchFamily="-112" charset="0"/>
              </a:rPr>
              <a:t>edges			   </a:t>
            </a:r>
            <a:r>
              <a:rPr lang="en-US" sz="2200" dirty="0" smtClean="0">
                <a:solidFill>
                  <a:srgbClr val="000000"/>
                </a:solidFill>
                <a:latin typeface="Helvetica"/>
                <a:ea typeface="Trebuchet MS" pitchFamily="-112" charset="0"/>
                <a:cs typeface="Helvetica"/>
                <a:sym typeface="Trebuchet MS" pitchFamily="-112" charset="0"/>
              </a:rPr>
              <a:t>L</a:t>
            </a:r>
            <a:endParaRPr lang="en-US" sz="2200" dirty="0">
              <a:solidFill>
                <a:srgbClr val="000000"/>
              </a:solidFill>
              <a:latin typeface="Helvetica"/>
              <a:ea typeface="Trebuchet MS" pitchFamily="-112" charset="0"/>
              <a:cs typeface="Helvetica"/>
              <a:sym typeface="Trebuchet MS" pitchFamily="-112" charset="0"/>
            </a:endParaRPr>
          </a:p>
        </p:txBody>
      </p:sp>
      <p:sp>
        <p:nvSpPr>
          <p:cNvPr id="50" name="Rectangle 21"/>
          <p:cNvSpPr>
            <a:spLocks/>
          </p:cNvSpPr>
          <p:nvPr/>
        </p:nvSpPr>
        <p:spPr bwMode="auto">
          <a:xfrm>
            <a:off x="2590800" y="5342097"/>
            <a:ext cx="4289634" cy="707886"/>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smtClean="0">
                <a:solidFill>
                  <a:srgbClr val="000000"/>
                </a:solidFill>
                <a:latin typeface="Helvetica"/>
                <a:ea typeface="Trebuchet MS" pitchFamily="-112" charset="0"/>
                <a:cs typeface="Helvetica"/>
                <a:sym typeface="Trebuchet MS" pitchFamily="-112" charset="0"/>
              </a:rPr>
              <a:t> </a:t>
            </a:r>
            <a:r>
              <a:rPr lang="en-US" sz="1600" b="1" dirty="0" smtClean="0">
                <a:solidFill>
                  <a:srgbClr val="000000"/>
                </a:solidFill>
                <a:latin typeface="Helvetica"/>
                <a:ea typeface="Trebuchet MS" pitchFamily="-112" charset="0"/>
                <a:cs typeface="Helvetica"/>
                <a:sym typeface="Trebuchet MS" pitchFamily="-112" charset="0"/>
              </a:rPr>
              <a:t>system</a:t>
            </a:r>
            <a:r>
              <a:rPr lang="en-US" sz="1600" dirty="0" smtClean="0">
                <a:solidFill>
                  <a:srgbClr val="000000"/>
                </a:solidFill>
                <a:latin typeface="Helvetica"/>
                <a:ea typeface="Trebuchet MS" pitchFamily="-112" charset="0"/>
                <a:cs typeface="Helvetica"/>
                <a:sym typeface="Trebuchet MS" pitchFamily="-112" charset="0"/>
              </a:rPr>
              <a:t>:  	  network, graph		</a:t>
            </a:r>
            <a:r>
              <a:rPr lang="en-US" sz="2200" dirty="0" smtClean="0">
                <a:solidFill>
                  <a:srgbClr val="000000"/>
                </a:solidFill>
                <a:latin typeface="Helvetica"/>
                <a:ea typeface="Trebuchet MS" pitchFamily="-112" charset="0"/>
                <a:cs typeface="Helvetica"/>
                <a:sym typeface="Trebuchet MS" pitchFamily="-112" charset="0"/>
              </a:rPr>
              <a:t>(N,L)</a:t>
            </a:r>
            <a:endParaRPr lang="en-US" sz="2200" dirty="0">
              <a:solidFill>
                <a:srgbClr val="000000"/>
              </a:solidFill>
              <a:latin typeface="Helvetica"/>
              <a:ea typeface="Trebuchet MS" pitchFamily="-112" charset="0"/>
              <a:cs typeface="Helvetica"/>
              <a:sym typeface="Trebuchet MS" pitchFamily="-11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499"/>
                                          </p:stCondLst>
                                        </p:cTn>
                                        <p:tgtEl>
                                          <p:spTgt spid="4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autoUpdateAnimBg="0"/>
      <p:bldP spid="50" grpId="0" autoUpdateAnimBg="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2589581"/>
            <a:ext cx="9144000" cy="329184"/>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4526280"/>
            <a:ext cx="9144000" cy="329184"/>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2400" y="920543"/>
            <a:ext cx="8839200" cy="4585870"/>
          </a:xfrm>
          <a:prstGeom prst="rect">
            <a:avLst/>
          </a:prstGeom>
          <a:noFill/>
        </p:spPr>
        <p:txBody>
          <a:bodyPr wrap="square" rtlCol="0">
            <a:spAutoFit/>
          </a:bodyPr>
          <a:lstStyle/>
          <a:p>
            <a:r>
              <a:rPr lang="en-US" sz="2400" b="1" i="1" dirty="0" smtClean="0">
                <a:latin typeface="Helvetica"/>
                <a:cs typeface="Helvetica"/>
              </a:rPr>
              <a:t>network</a:t>
            </a:r>
            <a:r>
              <a:rPr lang="en-US" sz="2400" dirty="0" smtClean="0">
                <a:latin typeface="Helvetica"/>
                <a:cs typeface="Helvetica"/>
              </a:rPr>
              <a:t> often refers to real systems</a:t>
            </a:r>
          </a:p>
          <a:p>
            <a:pPr>
              <a:buFont typeface="Arial"/>
              <a:buChar char="•"/>
            </a:pPr>
            <a:r>
              <a:rPr lang="en-US" sz="1600" dirty="0" smtClean="0">
                <a:latin typeface="Helvetica"/>
                <a:cs typeface="Helvetica"/>
              </a:rPr>
              <a:t>www, </a:t>
            </a:r>
          </a:p>
          <a:p>
            <a:pPr>
              <a:buFont typeface="Arial"/>
              <a:buChar char="•"/>
            </a:pPr>
            <a:r>
              <a:rPr lang="en-US" sz="1600" dirty="0" smtClean="0">
                <a:latin typeface="Helvetica"/>
                <a:cs typeface="Helvetica"/>
              </a:rPr>
              <a:t>social network</a:t>
            </a:r>
          </a:p>
          <a:p>
            <a:pPr>
              <a:buFont typeface="Arial"/>
              <a:buChar char="•"/>
            </a:pPr>
            <a:r>
              <a:rPr lang="en-US" sz="1600" dirty="0" smtClean="0">
                <a:latin typeface="Helvetica"/>
                <a:cs typeface="Helvetica"/>
              </a:rPr>
              <a:t>metabolic network. </a:t>
            </a:r>
          </a:p>
          <a:p>
            <a:endParaRPr lang="en-US" sz="1600" dirty="0" smtClean="0">
              <a:latin typeface="Helvetica"/>
              <a:cs typeface="Helvetica"/>
            </a:endParaRPr>
          </a:p>
          <a:p>
            <a:r>
              <a:rPr lang="en-US" sz="1600" dirty="0" smtClean="0">
                <a:solidFill>
                  <a:srgbClr val="800000"/>
                </a:solidFill>
                <a:latin typeface="Helvetica"/>
                <a:cs typeface="Helvetica"/>
              </a:rPr>
              <a:t>Language: (Network, node, link)</a:t>
            </a:r>
          </a:p>
          <a:p>
            <a:endParaRPr lang="en-US" dirty="0" smtClean="0">
              <a:latin typeface="Helvetica"/>
              <a:cs typeface="Helvetica"/>
            </a:endParaRPr>
          </a:p>
          <a:p>
            <a:r>
              <a:rPr lang="en-US" sz="2400" b="1" i="1" dirty="0" smtClean="0">
                <a:latin typeface="Helvetica"/>
                <a:cs typeface="Helvetica"/>
              </a:rPr>
              <a:t>graph</a:t>
            </a:r>
            <a:r>
              <a:rPr lang="en-US" sz="2400" dirty="0" smtClean="0">
                <a:latin typeface="Helvetica"/>
                <a:cs typeface="Helvetica"/>
              </a:rPr>
              <a:t>: mathematical representation of a network</a:t>
            </a:r>
          </a:p>
          <a:p>
            <a:pPr>
              <a:buFont typeface="Arial"/>
              <a:buChar char="•"/>
            </a:pPr>
            <a:r>
              <a:rPr lang="en-US" sz="1600" dirty="0" smtClean="0">
                <a:latin typeface="Helvetica"/>
                <a:cs typeface="Helvetica"/>
              </a:rPr>
              <a:t>web graph, </a:t>
            </a:r>
          </a:p>
          <a:p>
            <a:pPr>
              <a:buFont typeface="Arial"/>
              <a:buChar char="•"/>
            </a:pPr>
            <a:r>
              <a:rPr lang="en-US" sz="1600" dirty="0" smtClean="0">
                <a:latin typeface="Helvetica"/>
                <a:cs typeface="Helvetica"/>
              </a:rPr>
              <a:t>social graph </a:t>
            </a:r>
            <a:r>
              <a:rPr lang="en-US" sz="1200" dirty="0" smtClean="0">
                <a:latin typeface="Helvetica"/>
                <a:cs typeface="Helvetica"/>
              </a:rPr>
              <a:t>(a </a:t>
            </a:r>
            <a:r>
              <a:rPr lang="en-US" sz="1200" dirty="0" err="1" smtClean="0">
                <a:latin typeface="Helvetica"/>
                <a:cs typeface="Helvetica"/>
              </a:rPr>
              <a:t>Facebook</a:t>
            </a:r>
            <a:r>
              <a:rPr lang="en-US" sz="1200" dirty="0" smtClean="0">
                <a:latin typeface="Helvetica"/>
                <a:cs typeface="Helvetica"/>
              </a:rPr>
              <a:t> term)</a:t>
            </a:r>
          </a:p>
          <a:p>
            <a:pPr lvl="0"/>
            <a:r>
              <a:rPr lang="en-US" sz="1600" dirty="0" smtClean="0">
                <a:solidFill>
                  <a:prstClr val="black"/>
                </a:solidFill>
                <a:latin typeface="Helvetica"/>
                <a:cs typeface="Helvetica"/>
              </a:rPr>
              <a:t> </a:t>
            </a:r>
            <a:endParaRPr lang="en-US" sz="1600" dirty="0" smtClean="0">
              <a:latin typeface="Helvetica"/>
              <a:cs typeface="Helvetica"/>
            </a:endParaRPr>
          </a:p>
          <a:p>
            <a:r>
              <a:rPr lang="en-US" sz="1600" dirty="0" smtClean="0">
                <a:solidFill>
                  <a:srgbClr val="800000"/>
                </a:solidFill>
                <a:latin typeface="Helvetica"/>
                <a:cs typeface="Helvetica"/>
              </a:rPr>
              <a:t>Language: (Graph, vertex, edge)</a:t>
            </a:r>
          </a:p>
          <a:p>
            <a:endParaRPr lang="en-US" sz="1600" dirty="0" smtClean="0">
              <a:solidFill>
                <a:srgbClr val="800000"/>
              </a:solidFill>
              <a:latin typeface="Helvetica"/>
              <a:cs typeface="Helvetica"/>
            </a:endParaRPr>
          </a:p>
          <a:p>
            <a:r>
              <a:rPr lang="en-US" sz="2400" dirty="0" smtClean="0">
                <a:latin typeface="Helvetica"/>
                <a:cs typeface="Helvetica"/>
              </a:rPr>
              <a:t>We will try to make this distinction whenever it is appropriate, but in most cases we will use the two terms interchangeably.</a:t>
            </a:r>
          </a:p>
          <a:p>
            <a:endParaRPr lang="en-US" dirty="0">
              <a:latin typeface="Helvetica"/>
              <a:cs typeface="Helvetica"/>
            </a:endParaRPr>
          </a:p>
        </p:txBody>
      </p:sp>
      <p:sp>
        <p:nvSpPr>
          <p:cNvPr id="5"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NETWORKS OR GRAPHS?</a:t>
            </a:r>
          </a:p>
        </p:txBody>
      </p:sp>
      <p:sp>
        <p:nvSpPr>
          <p:cNvPr id="6"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2_5.jpg"/>
          <p:cNvPicPr>
            <a:picLocks noChangeAspect="1"/>
          </p:cNvPicPr>
          <p:nvPr/>
        </p:nvPicPr>
        <p:blipFill>
          <a:blip r:embed="rId2"/>
          <a:stretch>
            <a:fillRect/>
          </a:stretch>
        </p:blipFill>
        <p:spPr>
          <a:xfrm>
            <a:off x="0" y="685800"/>
            <a:ext cx="9144000" cy="6172200"/>
          </a:xfrm>
          <a:prstGeom prst="rect">
            <a:avLst/>
          </a:prstGeom>
          <a:noFill/>
          <a:ln w="12700">
            <a:noFill/>
            <a:miter lim="800000"/>
            <a:headEnd/>
            <a:tailEnd/>
          </a:ln>
        </p:spPr>
      </p:pic>
      <p:sp>
        <p:nvSpPr>
          <p:cNvPr id="2"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COMMON LANGUAGE</a:t>
            </a:r>
          </a:p>
        </p:txBody>
      </p:sp>
      <p:sp>
        <p:nvSpPr>
          <p:cNvPr id="3"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2" name="Picture 11" descr="2_4.png"/>
          <p:cNvPicPr>
            <a:picLocks noChangeAspect="1"/>
          </p:cNvPicPr>
          <p:nvPr/>
        </p:nvPicPr>
        <p:blipFill>
          <a:blip r:embed="rId3"/>
          <a:stretch>
            <a:fillRect/>
          </a:stretch>
        </p:blipFill>
        <p:spPr>
          <a:xfrm>
            <a:off x="4953000" y="4233377"/>
            <a:ext cx="3429000" cy="2063116"/>
          </a:xfrm>
          <a:prstGeom prst="rect">
            <a:avLst/>
          </a:prstGeom>
        </p:spPr>
      </p:pic>
      <p:grpSp>
        <p:nvGrpSpPr>
          <p:cNvPr id="4" name="Group 33"/>
          <p:cNvGrpSpPr/>
          <p:nvPr/>
        </p:nvGrpSpPr>
        <p:grpSpPr>
          <a:xfrm>
            <a:off x="-76200" y="777241"/>
            <a:ext cx="4191000" cy="2712344"/>
            <a:chOff x="-76200" y="647700"/>
            <a:chExt cx="4191000" cy="2260287"/>
          </a:xfrm>
        </p:grpSpPr>
        <p:pic>
          <p:nvPicPr>
            <p:cNvPr id="13" name="Picture 12" descr="2-1.png"/>
            <p:cNvPicPr>
              <a:picLocks noChangeAspect="1"/>
            </p:cNvPicPr>
            <p:nvPr/>
          </p:nvPicPr>
          <p:blipFill>
            <a:blip r:embed="rId4"/>
            <a:stretch>
              <a:fillRect/>
            </a:stretch>
          </p:blipFill>
          <p:spPr>
            <a:xfrm>
              <a:off x="381000" y="647700"/>
              <a:ext cx="3460750" cy="2260287"/>
            </a:xfrm>
            <a:prstGeom prst="rect">
              <a:avLst/>
            </a:prstGeom>
          </p:spPr>
        </p:pic>
        <p:sp>
          <p:nvSpPr>
            <p:cNvPr id="6" name="Rectangle 2"/>
            <p:cNvSpPr>
              <a:spLocks/>
            </p:cNvSpPr>
            <p:nvPr/>
          </p:nvSpPr>
          <p:spPr bwMode="auto">
            <a:xfrm>
              <a:off x="-76200" y="1485900"/>
              <a:ext cx="822281"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800000"/>
                  </a:solidFill>
                  <a:latin typeface="Helvetica"/>
                  <a:ea typeface="Trebuchet MS" pitchFamily="-112" charset="0"/>
                  <a:cs typeface="Helvetica"/>
                  <a:sym typeface="Trebuchet MS" pitchFamily="-112" charset="0"/>
                </a:rPr>
                <a:t>Peter</a:t>
              </a:r>
              <a:endParaRPr lang="en-US" sz="2200" b="1" dirty="0">
                <a:solidFill>
                  <a:srgbClr val="800000"/>
                </a:solidFill>
                <a:latin typeface="Helvetica"/>
                <a:ea typeface="Trebuchet MS" pitchFamily="-112" charset="0"/>
                <a:cs typeface="Helvetica"/>
                <a:sym typeface="Trebuchet MS" pitchFamily="-112" charset="0"/>
              </a:endParaRPr>
            </a:p>
          </p:txBody>
        </p:sp>
        <p:sp>
          <p:nvSpPr>
            <p:cNvPr id="7" name="Rectangle 2"/>
            <p:cNvSpPr>
              <a:spLocks/>
            </p:cNvSpPr>
            <p:nvPr/>
          </p:nvSpPr>
          <p:spPr bwMode="auto">
            <a:xfrm>
              <a:off x="1920919" y="1409700"/>
              <a:ext cx="822281"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800000"/>
                  </a:solidFill>
                  <a:latin typeface="Helvetica"/>
                  <a:ea typeface="Trebuchet MS" pitchFamily="-112" charset="0"/>
                  <a:cs typeface="Helvetica"/>
                  <a:sym typeface="Trebuchet MS" pitchFamily="-112" charset="0"/>
                </a:rPr>
                <a:t>Mary</a:t>
              </a:r>
              <a:endParaRPr lang="en-US" sz="2200" b="1" dirty="0">
                <a:solidFill>
                  <a:srgbClr val="800000"/>
                </a:solidFill>
                <a:latin typeface="Helvetica"/>
                <a:ea typeface="Trebuchet MS" pitchFamily="-112" charset="0"/>
                <a:cs typeface="Helvetica"/>
                <a:sym typeface="Trebuchet MS" pitchFamily="-112" charset="0"/>
              </a:endParaRPr>
            </a:p>
          </p:txBody>
        </p:sp>
        <p:sp>
          <p:nvSpPr>
            <p:cNvPr id="8" name="Rectangle 2"/>
            <p:cNvSpPr>
              <a:spLocks/>
            </p:cNvSpPr>
            <p:nvPr/>
          </p:nvSpPr>
          <p:spPr bwMode="auto">
            <a:xfrm>
              <a:off x="609600" y="2628900"/>
              <a:ext cx="822281"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800000"/>
                  </a:solidFill>
                  <a:latin typeface="Helvetica"/>
                  <a:ea typeface="Trebuchet MS" pitchFamily="-112" charset="0"/>
                  <a:cs typeface="Helvetica"/>
                  <a:sym typeface="Trebuchet MS" pitchFamily="-112" charset="0"/>
                </a:rPr>
                <a:t>Albert</a:t>
              </a:r>
              <a:endParaRPr lang="en-US" sz="2200" b="1" dirty="0">
                <a:solidFill>
                  <a:srgbClr val="800000"/>
                </a:solidFill>
                <a:latin typeface="Helvetica"/>
                <a:ea typeface="Trebuchet MS" pitchFamily="-112" charset="0"/>
                <a:cs typeface="Helvetica"/>
                <a:sym typeface="Trebuchet MS" pitchFamily="-112" charset="0"/>
              </a:endParaRPr>
            </a:p>
          </p:txBody>
        </p:sp>
        <p:sp>
          <p:nvSpPr>
            <p:cNvPr id="9" name="Rectangle 2"/>
            <p:cNvSpPr>
              <a:spLocks/>
            </p:cNvSpPr>
            <p:nvPr/>
          </p:nvSpPr>
          <p:spPr bwMode="auto">
            <a:xfrm>
              <a:off x="3292519" y="1849279"/>
              <a:ext cx="822281"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800000"/>
                  </a:solidFill>
                  <a:latin typeface="Helvetica"/>
                  <a:ea typeface="Trebuchet MS" pitchFamily="-112" charset="0"/>
                  <a:cs typeface="Helvetica"/>
                  <a:sym typeface="Trebuchet MS" pitchFamily="-112" charset="0"/>
                </a:rPr>
                <a:t>Albert</a:t>
              </a:r>
              <a:endParaRPr lang="en-US" sz="2200" b="1" dirty="0">
                <a:solidFill>
                  <a:srgbClr val="800000"/>
                </a:solidFill>
                <a:latin typeface="Helvetica"/>
                <a:ea typeface="Trebuchet MS" pitchFamily="-112" charset="0"/>
                <a:cs typeface="Helvetica"/>
                <a:sym typeface="Trebuchet MS" pitchFamily="-112" charset="0"/>
              </a:endParaRPr>
            </a:p>
          </p:txBody>
        </p:sp>
        <p:sp>
          <p:nvSpPr>
            <p:cNvPr id="15" name="Rectangle 2"/>
            <p:cNvSpPr>
              <a:spLocks/>
            </p:cNvSpPr>
            <p:nvPr/>
          </p:nvSpPr>
          <p:spPr bwMode="auto">
            <a:xfrm>
              <a:off x="2667000" y="1301234"/>
              <a:ext cx="822281"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i="1" dirty="0" smtClean="0">
                  <a:solidFill>
                    <a:srgbClr val="000000"/>
                  </a:solidFill>
                  <a:latin typeface="Helvetica"/>
                  <a:ea typeface="Trebuchet MS" pitchFamily="-112" charset="0"/>
                  <a:cs typeface="Helvetica"/>
                  <a:sym typeface="Trebuchet MS" pitchFamily="-112" charset="0"/>
                </a:rPr>
                <a:t>co-worker</a:t>
              </a:r>
              <a:endParaRPr lang="en-US" sz="1200" i="1" dirty="0">
                <a:solidFill>
                  <a:srgbClr val="000000"/>
                </a:solidFill>
                <a:latin typeface="Helvetica"/>
                <a:ea typeface="Trebuchet MS" pitchFamily="-112" charset="0"/>
                <a:cs typeface="Helvetica"/>
                <a:sym typeface="Trebuchet MS" pitchFamily="-112" charset="0"/>
              </a:endParaRPr>
            </a:p>
          </p:txBody>
        </p:sp>
        <p:sp>
          <p:nvSpPr>
            <p:cNvPr id="16" name="Rectangle 2"/>
            <p:cNvSpPr>
              <a:spLocks/>
            </p:cNvSpPr>
            <p:nvPr/>
          </p:nvSpPr>
          <p:spPr bwMode="auto">
            <a:xfrm>
              <a:off x="1692319" y="1987034"/>
              <a:ext cx="822281"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i="1" dirty="0" smtClean="0">
                  <a:solidFill>
                    <a:srgbClr val="000000"/>
                  </a:solidFill>
                  <a:latin typeface="Helvetica"/>
                  <a:ea typeface="Trebuchet MS" pitchFamily="-112" charset="0"/>
                  <a:cs typeface="Helvetica"/>
                  <a:sym typeface="Trebuchet MS" pitchFamily="-112" charset="0"/>
                </a:rPr>
                <a:t>friend</a:t>
              </a:r>
              <a:endParaRPr lang="en-US" sz="1200" i="1" dirty="0">
                <a:solidFill>
                  <a:srgbClr val="000000"/>
                </a:solidFill>
                <a:latin typeface="Helvetica"/>
                <a:ea typeface="Trebuchet MS" pitchFamily="-112" charset="0"/>
                <a:cs typeface="Helvetica"/>
                <a:sym typeface="Trebuchet MS" pitchFamily="-112" charset="0"/>
              </a:endParaRPr>
            </a:p>
          </p:txBody>
        </p:sp>
        <p:sp>
          <p:nvSpPr>
            <p:cNvPr id="17" name="Rectangle 2"/>
            <p:cNvSpPr>
              <a:spLocks/>
            </p:cNvSpPr>
            <p:nvPr/>
          </p:nvSpPr>
          <p:spPr bwMode="auto">
            <a:xfrm>
              <a:off x="244519" y="2003167"/>
              <a:ext cx="822281"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i="1" dirty="0" smtClean="0">
                  <a:solidFill>
                    <a:srgbClr val="000000"/>
                  </a:solidFill>
                  <a:latin typeface="Helvetica"/>
                  <a:ea typeface="Trebuchet MS" pitchFamily="-112" charset="0"/>
                  <a:cs typeface="Helvetica"/>
                  <a:sym typeface="Trebuchet MS" pitchFamily="-112" charset="0"/>
                </a:rPr>
                <a:t>brothers</a:t>
              </a:r>
              <a:endParaRPr lang="en-US" sz="1200" i="1" dirty="0">
                <a:solidFill>
                  <a:srgbClr val="000000"/>
                </a:solidFill>
                <a:latin typeface="Helvetica"/>
                <a:ea typeface="Trebuchet MS" pitchFamily="-112" charset="0"/>
                <a:cs typeface="Helvetica"/>
                <a:sym typeface="Trebuchet MS" pitchFamily="-112" charset="0"/>
              </a:endParaRPr>
            </a:p>
          </p:txBody>
        </p:sp>
        <p:sp>
          <p:nvSpPr>
            <p:cNvPr id="18" name="Rectangle 2"/>
            <p:cNvSpPr>
              <a:spLocks/>
            </p:cNvSpPr>
            <p:nvPr/>
          </p:nvSpPr>
          <p:spPr bwMode="auto">
            <a:xfrm>
              <a:off x="930319" y="1148834"/>
              <a:ext cx="822281"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i="1" dirty="0" smtClean="0">
                  <a:solidFill>
                    <a:srgbClr val="000000"/>
                  </a:solidFill>
                  <a:latin typeface="Helvetica"/>
                  <a:ea typeface="Trebuchet MS" pitchFamily="-112" charset="0"/>
                  <a:cs typeface="Helvetica"/>
                  <a:sym typeface="Trebuchet MS" pitchFamily="-112" charset="0"/>
                </a:rPr>
                <a:t>friend</a:t>
              </a:r>
              <a:endParaRPr lang="en-US" sz="1200" i="1" dirty="0">
                <a:solidFill>
                  <a:srgbClr val="000000"/>
                </a:solidFill>
                <a:latin typeface="Helvetica"/>
                <a:ea typeface="Trebuchet MS" pitchFamily="-112" charset="0"/>
                <a:cs typeface="Helvetica"/>
                <a:sym typeface="Trebuchet MS" pitchFamily="-112" charset="0"/>
              </a:endParaRPr>
            </a:p>
          </p:txBody>
        </p:sp>
      </p:grpSp>
      <p:grpSp>
        <p:nvGrpSpPr>
          <p:cNvPr id="5" name="Group 34"/>
          <p:cNvGrpSpPr/>
          <p:nvPr/>
        </p:nvGrpSpPr>
        <p:grpSpPr>
          <a:xfrm>
            <a:off x="0" y="3886201"/>
            <a:ext cx="3733800" cy="2103120"/>
            <a:chOff x="0" y="3238500"/>
            <a:chExt cx="3733800" cy="1752600"/>
          </a:xfrm>
        </p:grpSpPr>
        <p:pic>
          <p:nvPicPr>
            <p:cNvPr id="14" name="Picture 13" descr="2-2.png"/>
            <p:cNvPicPr>
              <a:picLocks noChangeAspect="1"/>
            </p:cNvPicPr>
            <p:nvPr/>
          </p:nvPicPr>
          <p:blipFill>
            <a:blip r:embed="rId5"/>
            <a:stretch>
              <a:fillRect/>
            </a:stretch>
          </p:blipFill>
          <p:spPr>
            <a:xfrm>
              <a:off x="218836" y="3238500"/>
              <a:ext cx="3514964" cy="1752600"/>
            </a:xfrm>
            <a:prstGeom prst="rect">
              <a:avLst/>
            </a:prstGeom>
          </p:spPr>
        </p:pic>
        <p:sp>
          <p:nvSpPr>
            <p:cNvPr id="19" name="Rectangle 2"/>
            <p:cNvSpPr>
              <a:spLocks/>
            </p:cNvSpPr>
            <p:nvPr/>
          </p:nvSpPr>
          <p:spPr bwMode="auto">
            <a:xfrm>
              <a:off x="0" y="3543300"/>
              <a:ext cx="990600"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008000"/>
                  </a:solidFill>
                  <a:latin typeface="Helvetica"/>
                  <a:ea typeface="Trebuchet MS" pitchFamily="-112" charset="0"/>
                  <a:cs typeface="Helvetica"/>
                  <a:sym typeface="Trebuchet MS" pitchFamily="-112" charset="0"/>
                </a:rPr>
                <a:t>Protein 1</a:t>
              </a:r>
              <a:endParaRPr lang="en-US" sz="2200" b="1" dirty="0">
                <a:solidFill>
                  <a:srgbClr val="008000"/>
                </a:solidFill>
                <a:latin typeface="Helvetica"/>
                <a:ea typeface="Trebuchet MS" pitchFamily="-112" charset="0"/>
                <a:cs typeface="Helvetica"/>
                <a:sym typeface="Trebuchet MS" pitchFamily="-112" charset="0"/>
              </a:endParaRPr>
            </a:p>
          </p:txBody>
        </p:sp>
        <p:sp>
          <p:nvSpPr>
            <p:cNvPr id="21" name="Rectangle 2"/>
            <p:cNvSpPr>
              <a:spLocks/>
            </p:cNvSpPr>
            <p:nvPr/>
          </p:nvSpPr>
          <p:spPr bwMode="auto">
            <a:xfrm>
              <a:off x="1524000" y="3467100"/>
              <a:ext cx="990600"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008000"/>
                  </a:solidFill>
                  <a:latin typeface="Helvetica"/>
                  <a:ea typeface="Trebuchet MS" pitchFamily="-112" charset="0"/>
                  <a:cs typeface="Helvetica"/>
                  <a:sym typeface="Trebuchet MS" pitchFamily="-112" charset="0"/>
                </a:rPr>
                <a:t>Protein 2</a:t>
              </a:r>
              <a:endParaRPr lang="en-US" sz="2200" b="1" dirty="0">
                <a:solidFill>
                  <a:srgbClr val="008000"/>
                </a:solidFill>
                <a:latin typeface="Helvetica"/>
                <a:ea typeface="Trebuchet MS" pitchFamily="-112" charset="0"/>
                <a:cs typeface="Helvetica"/>
                <a:sym typeface="Trebuchet MS" pitchFamily="-112" charset="0"/>
              </a:endParaRPr>
            </a:p>
          </p:txBody>
        </p:sp>
        <p:sp>
          <p:nvSpPr>
            <p:cNvPr id="22" name="Rectangle 2"/>
            <p:cNvSpPr>
              <a:spLocks/>
            </p:cNvSpPr>
            <p:nvPr/>
          </p:nvSpPr>
          <p:spPr bwMode="auto">
            <a:xfrm>
              <a:off x="2514600" y="3789521"/>
              <a:ext cx="990600"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008000"/>
                  </a:solidFill>
                  <a:latin typeface="Helvetica"/>
                  <a:ea typeface="Trebuchet MS" pitchFamily="-112" charset="0"/>
                  <a:cs typeface="Helvetica"/>
                  <a:sym typeface="Trebuchet MS" pitchFamily="-112" charset="0"/>
                </a:rPr>
                <a:t>Protein 5</a:t>
              </a:r>
              <a:endParaRPr lang="en-US" sz="2200" b="1" dirty="0">
                <a:solidFill>
                  <a:srgbClr val="008000"/>
                </a:solidFill>
                <a:latin typeface="Helvetica"/>
                <a:ea typeface="Trebuchet MS" pitchFamily="-112" charset="0"/>
                <a:cs typeface="Helvetica"/>
                <a:sym typeface="Trebuchet MS" pitchFamily="-112" charset="0"/>
              </a:endParaRPr>
            </a:p>
          </p:txBody>
        </p:sp>
        <p:sp>
          <p:nvSpPr>
            <p:cNvPr id="23" name="Rectangle 2"/>
            <p:cNvSpPr>
              <a:spLocks/>
            </p:cNvSpPr>
            <p:nvPr/>
          </p:nvSpPr>
          <p:spPr bwMode="auto">
            <a:xfrm>
              <a:off x="218836" y="4762500"/>
              <a:ext cx="990600"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008000"/>
                  </a:solidFill>
                  <a:latin typeface="Helvetica"/>
                  <a:ea typeface="Trebuchet MS" pitchFamily="-112" charset="0"/>
                  <a:cs typeface="Helvetica"/>
                  <a:sym typeface="Trebuchet MS" pitchFamily="-112" charset="0"/>
                </a:rPr>
                <a:t>Protein 9</a:t>
              </a:r>
              <a:endParaRPr lang="en-US" sz="2200" b="1" dirty="0">
                <a:solidFill>
                  <a:srgbClr val="008000"/>
                </a:solidFill>
                <a:latin typeface="Helvetica"/>
                <a:ea typeface="Trebuchet MS" pitchFamily="-112" charset="0"/>
                <a:cs typeface="Helvetica"/>
                <a:sym typeface="Trebuchet MS" pitchFamily="-112" charset="0"/>
              </a:endParaRPr>
            </a:p>
          </p:txBody>
        </p:sp>
      </p:grpSp>
      <p:grpSp>
        <p:nvGrpSpPr>
          <p:cNvPr id="20" name="Group 32"/>
          <p:cNvGrpSpPr/>
          <p:nvPr/>
        </p:nvGrpSpPr>
        <p:grpSpPr>
          <a:xfrm>
            <a:off x="4267200" y="664399"/>
            <a:ext cx="4343401" cy="2947482"/>
            <a:chOff x="4267199" y="553665"/>
            <a:chExt cx="4343401" cy="2456235"/>
          </a:xfrm>
        </p:grpSpPr>
        <p:pic>
          <p:nvPicPr>
            <p:cNvPr id="11" name="Picture 10" descr="2_3.png"/>
            <p:cNvPicPr>
              <a:picLocks noChangeAspect="1"/>
            </p:cNvPicPr>
            <p:nvPr/>
          </p:nvPicPr>
          <p:blipFill>
            <a:blip r:embed="rId6"/>
            <a:stretch>
              <a:fillRect/>
            </a:stretch>
          </p:blipFill>
          <p:spPr>
            <a:xfrm>
              <a:off x="4762499" y="553665"/>
              <a:ext cx="3848101" cy="2456235"/>
            </a:xfrm>
            <a:prstGeom prst="rect">
              <a:avLst/>
            </a:prstGeom>
          </p:spPr>
        </p:pic>
        <p:sp>
          <p:nvSpPr>
            <p:cNvPr id="24" name="Rectangle 2"/>
            <p:cNvSpPr>
              <a:spLocks/>
            </p:cNvSpPr>
            <p:nvPr/>
          </p:nvSpPr>
          <p:spPr bwMode="auto">
            <a:xfrm>
              <a:off x="5486400" y="1148834"/>
              <a:ext cx="822281"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i="1" dirty="0" smtClean="0">
                  <a:solidFill>
                    <a:srgbClr val="000000"/>
                  </a:solidFill>
                  <a:latin typeface="Helvetica"/>
                  <a:ea typeface="Trebuchet MS" pitchFamily="-112" charset="0"/>
                  <a:cs typeface="Helvetica"/>
                  <a:sym typeface="Trebuchet MS" pitchFamily="-112" charset="0"/>
                </a:rPr>
                <a:t>Movie 1</a:t>
              </a:r>
              <a:endParaRPr lang="en-US" sz="1200" i="1" dirty="0">
                <a:solidFill>
                  <a:srgbClr val="000000"/>
                </a:solidFill>
                <a:latin typeface="Helvetica"/>
                <a:ea typeface="Trebuchet MS" pitchFamily="-112" charset="0"/>
                <a:cs typeface="Helvetica"/>
                <a:sym typeface="Trebuchet MS" pitchFamily="-112" charset="0"/>
              </a:endParaRPr>
            </a:p>
          </p:txBody>
        </p:sp>
        <p:sp>
          <p:nvSpPr>
            <p:cNvPr id="26" name="Rectangle 2"/>
            <p:cNvSpPr>
              <a:spLocks/>
            </p:cNvSpPr>
            <p:nvPr/>
          </p:nvSpPr>
          <p:spPr bwMode="auto">
            <a:xfrm>
              <a:off x="6324600" y="1866900"/>
              <a:ext cx="822281"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i="1" dirty="0" smtClean="0">
                  <a:solidFill>
                    <a:srgbClr val="000000"/>
                  </a:solidFill>
                  <a:latin typeface="Helvetica"/>
                  <a:ea typeface="Trebuchet MS" pitchFamily="-112" charset="0"/>
                  <a:cs typeface="Helvetica"/>
                  <a:sym typeface="Trebuchet MS" pitchFamily="-112" charset="0"/>
                </a:rPr>
                <a:t>Movie 3</a:t>
              </a:r>
              <a:endParaRPr lang="en-US" sz="1200" i="1" dirty="0">
                <a:solidFill>
                  <a:srgbClr val="000000"/>
                </a:solidFill>
                <a:latin typeface="Helvetica"/>
                <a:ea typeface="Trebuchet MS" pitchFamily="-112" charset="0"/>
                <a:cs typeface="Helvetica"/>
                <a:sym typeface="Trebuchet MS" pitchFamily="-112" charset="0"/>
              </a:endParaRPr>
            </a:p>
          </p:txBody>
        </p:sp>
        <p:sp>
          <p:nvSpPr>
            <p:cNvPr id="27" name="Rectangle 2"/>
            <p:cNvSpPr>
              <a:spLocks/>
            </p:cNvSpPr>
            <p:nvPr/>
          </p:nvSpPr>
          <p:spPr bwMode="auto">
            <a:xfrm>
              <a:off x="4740319" y="2019300"/>
              <a:ext cx="822281"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i="1" dirty="0" smtClean="0">
                  <a:solidFill>
                    <a:srgbClr val="000000"/>
                  </a:solidFill>
                  <a:latin typeface="Helvetica"/>
                  <a:ea typeface="Trebuchet MS" pitchFamily="-112" charset="0"/>
                  <a:cs typeface="Helvetica"/>
                  <a:sym typeface="Trebuchet MS" pitchFamily="-112" charset="0"/>
                </a:rPr>
                <a:t>Movie 2</a:t>
              </a:r>
              <a:endParaRPr lang="en-US" sz="1200" i="1" dirty="0">
                <a:solidFill>
                  <a:srgbClr val="000000"/>
                </a:solidFill>
                <a:latin typeface="Helvetica"/>
                <a:ea typeface="Trebuchet MS" pitchFamily="-112" charset="0"/>
                <a:cs typeface="Helvetica"/>
                <a:sym typeface="Trebuchet MS" pitchFamily="-112" charset="0"/>
              </a:endParaRPr>
            </a:p>
          </p:txBody>
        </p:sp>
        <p:sp>
          <p:nvSpPr>
            <p:cNvPr id="29" name="Rectangle 2"/>
            <p:cNvSpPr>
              <a:spLocks/>
            </p:cNvSpPr>
            <p:nvPr/>
          </p:nvSpPr>
          <p:spPr bwMode="auto">
            <a:xfrm>
              <a:off x="5029200" y="2763679"/>
              <a:ext cx="990600"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17375E"/>
                  </a:solidFill>
                  <a:latin typeface="Helvetica"/>
                  <a:ea typeface="Trebuchet MS" pitchFamily="-112" charset="0"/>
                  <a:cs typeface="Helvetica"/>
                  <a:sym typeface="Trebuchet MS" pitchFamily="-112" charset="0"/>
                </a:rPr>
                <a:t>Actor 3</a:t>
              </a:r>
              <a:endParaRPr lang="en-US" sz="2200" b="1" dirty="0">
                <a:solidFill>
                  <a:srgbClr val="17375E"/>
                </a:solidFill>
                <a:latin typeface="Helvetica"/>
                <a:ea typeface="Trebuchet MS" pitchFamily="-112" charset="0"/>
                <a:cs typeface="Helvetica"/>
                <a:sym typeface="Trebuchet MS" pitchFamily="-112" charset="0"/>
              </a:endParaRPr>
            </a:p>
          </p:txBody>
        </p:sp>
        <p:sp>
          <p:nvSpPr>
            <p:cNvPr id="30" name="Rectangle 2"/>
            <p:cNvSpPr>
              <a:spLocks/>
            </p:cNvSpPr>
            <p:nvPr/>
          </p:nvSpPr>
          <p:spPr bwMode="auto">
            <a:xfrm>
              <a:off x="4267199" y="1485900"/>
              <a:ext cx="990600"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rgbClr val="17375E"/>
                  </a:solidFill>
                  <a:latin typeface="Helvetica"/>
                  <a:ea typeface="Trebuchet MS" pitchFamily="-112" charset="0"/>
                  <a:cs typeface="Helvetica"/>
                  <a:sym typeface="Trebuchet MS" pitchFamily="-112" charset="0"/>
                </a:rPr>
                <a:t>Actor 1</a:t>
              </a:r>
              <a:endParaRPr lang="en-US" sz="1600" b="1" dirty="0">
                <a:solidFill>
                  <a:srgbClr val="17375E"/>
                </a:solidFill>
                <a:latin typeface="Helvetica"/>
                <a:ea typeface="Trebuchet MS" pitchFamily="-112" charset="0"/>
                <a:cs typeface="Helvetica"/>
                <a:sym typeface="Trebuchet MS" pitchFamily="-112" charset="0"/>
              </a:endParaRPr>
            </a:p>
          </p:txBody>
        </p:sp>
        <p:sp>
          <p:nvSpPr>
            <p:cNvPr id="31" name="Rectangle 2"/>
            <p:cNvSpPr>
              <a:spLocks/>
            </p:cNvSpPr>
            <p:nvPr/>
          </p:nvSpPr>
          <p:spPr bwMode="auto">
            <a:xfrm>
              <a:off x="6477000" y="1409700"/>
              <a:ext cx="990600"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chemeClr val="tx2">
                      <a:lumMod val="75000"/>
                    </a:schemeClr>
                  </a:solidFill>
                  <a:latin typeface="Helvetica"/>
                  <a:ea typeface="Trebuchet MS" pitchFamily="-112" charset="0"/>
                  <a:cs typeface="Helvetica"/>
                  <a:sym typeface="Trebuchet MS" pitchFamily="-112" charset="0"/>
                </a:rPr>
                <a:t>Actor 2</a:t>
              </a:r>
              <a:endParaRPr lang="en-US" sz="1600" b="1" dirty="0">
                <a:solidFill>
                  <a:schemeClr val="tx2">
                    <a:lumMod val="75000"/>
                  </a:schemeClr>
                </a:solidFill>
                <a:latin typeface="Helvetica"/>
                <a:ea typeface="Trebuchet MS" pitchFamily="-112" charset="0"/>
                <a:cs typeface="Helvetica"/>
                <a:sym typeface="Trebuchet MS" pitchFamily="-112" charset="0"/>
              </a:endParaRPr>
            </a:p>
          </p:txBody>
        </p:sp>
        <p:sp>
          <p:nvSpPr>
            <p:cNvPr id="32" name="Rectangle 2"/>
            <p:cNvSpPr>
              <a:spLocks/>
            </p:cNvSpPr>
            <p:nvPr/>
          </p:nvSpPr>
          <p:spPr bwMode="auto">
            <a:xfrm>
              <a:off x="7467600" y="1849279"/>
              <a:ext cx="990600" cy="205184"/>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600" b="1" dirty="0" smtClean="0">
                  <a:solidFill>
                    <a:schemeClr val="tx2">
                      <a:lumMod val="75000"/>
                    </a:schemeClr>
                  </a:solidFill>
                  <a:latin typeface="Helvetica"/>
                  <a:ea typeface="Trebuchet MS" pitchFamily="-112" charset="0"/>
                  <a:cs typeface="Helvetica"/>
                  <a:sym typeface="Trebuchet MS" pitchFamily="-112" charset="0"/>
                </a:rPr>
                <a:t>Actor 4</a:t>
              </a:r>
              <a:endParaRPr lang="en-US" sz="1600" b="1" dirty="0">
                <a:solidFill>
                  <a:schemeClr val="tx2">
                    <a:lumMod val="75000"/>
                  </a:schemeClr>
                </a:solidFill>
                <a:latin typeface="Helvetica"/>
                <a:ea typeface="Trebuchet MS" pitchFamily="-112" charset="0"/>
                <a:cs typeface="Helvetica"/>
                <a:sym typeface="Trebuchet MS" pitchFamily="-112" charset="0"/>
              </a:endParaRPr>
            </a:p>
          </p:txBody>
        </p:sp>
      </p:grpSp>
      <p:sp>
        <p:nvSpPr>
          <p:cNvPr id="37" name="Rectangle 2"/>
          <p:cNvSpPr>
            <a:spLocks/>
          </p:cNvSpPr>
          <p:nvPr/>
        </p:nvSpPr>
        <p:spPr bwMode="auto">
          <a:xfrm>
            <a:off x="4572001" y="5532120"/>
            <a:ext cx="557843" cy="677108"/>
          </a:xfrm>
          <a:prstGeom prst="rect">
            <a:avLst/>
          </a:prstGeom>
          <a:noFill/>
          <a:ln w="12700">
            <a:noFill/>
            <a:miter lim="800000"/>
            <a:headEnd/>
            <a:tailEnd/>
          </a:ln>
        </p:spPr>
        <p:txBody>
          <a:bodyPr wrap="none" lIns="0" tIns="0" rIns="31748" bIns="0">
            <a:prstTxWarp prst="textNoShape">
              <a:avLst/>
            </a:prstTxWarp>
            <a:spAutoFit/>
          </a:bodyPr>
          <a:lstStyle/>
          <a:p>
            <a:pPr marL="31253">
              <a:buClr>
                <a:srgbClr val="CC0000"/>
              </a:buClr>
              <a:buSzPct val="100000"/>
            </a:pPr>
            <a:r>
              <a:rPr lang="en-US" sz="2200" dirty="0" smtClean="0">
                <a:solidFill>
                  <a:srgbClr val="000000"/>
                </a:solidFill>
                <a:latin typeface="Helvetica"/>
                <a:ea typeface="Trebuchet MS" pitchFamily="-112" charset="0"/>
                <a:cs typeface="Helvetica"/>
                <a:sym typeface="Trebuchet MS" pitchFamily="-112" charset="0"/>
              </a:rPr>
              <a:t>N=4</a:t>
            </a:r>
          </a:p>
          <a:p>
            <a:pPr marL="31253">
              <a:buClr>
                <a:srgbClr val="CC0000"/>
              </a:buClr>
              <a:buSzPct val="100000"/>
            </a:pPr>
            <a:r>
              <a:rPr lang="en-US" sz="2200" dirty="0" smtClean="0">
                <a:solidFill>
                  <a:srgbClr val="000000"/>
                </a:solidFill>
                <a:latin typeface="Helvetica"/>
                <a:ea typeface="Trebuchet MS" pitchFamily="-112" charset="0"/>
                <a:cs typeface="Helvetica"/>
                <a:sym typeface="Trebuchet MS" pitchFamily="-112" charset="0"/>
              </a:rPr>
              <a:t>L=4</a:t>
            </a:r>
            <a:endParaRPr lang="en-US" sz="2200" dirty="0">
              <a:solidFill>
                <a:srgbClr val="000000"/>
              </a:solidFill>
              <a:latin typeface="Helvetica"/>
              <a:ea typeface="Trebuchet MS" pitchFamily="-112" charset="0"/>
              <a:cs typeface="Helvetica"/>
              <a:sym typeface="Trebuchet MS" pitchFamily="-11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304800" y="1523976"/>
            <a:ext cx="8534400" cy="3785652"/>
          </a:xfrm>
          <a:prstGeom prst="rect">
            <a:avLst/>
          </a:prstGeom>
          <a:noFill/>
        </p:spPr>
        <p:txBody>
          <a:bodyPr wrap="square" rtlCol="0">
            <a:spAutoFit/>
          </a:bodyPr>
          <a:lstStyle/>
          <a:p>
            <a:r>
              <a:rPr lang="en-US" sz="2400" dirty="0" smtClean="0">
                <a:latin typeface="Helvetica"/>
                <a:cs typeface="Helvetica"/>
              </a:rPr>
              <a:t>The choice of the proper network representation determines our ability to use network theory successfully.</a:t>
            </a:r>
          </a:p>
          <a:p>
            <a:r>
              <a:rPr lang="en-US" sz="2400" dirty="0" smtClean="0">
                <a:latin typeface="Helvetica"/>
                <a:cs typeface="Helvetica"/>
              </a:rPr>
              <a:t> 	</a:t>
            </a:r>
          </a:p>
          <a:p>
            <a:r>
              <a:rPr lang="en-US" sz="2400" dirty="0" smtClean="0">
                <a:latin typeface="Helvetica"/>
                <a:cs typeface="Helvetica"/>
              </a:rPr>
              <a:t>	In some cases there is a unique, unambiguous representation. </a:t>
            </a:r>
          </a:p>
          <a:p>
            <a:r>
              <a:rPr lang="en-US" sz="2400" dirty="0" smtClean="0">
                <a:latin typeface="Helvetica"/>
                <a:cs typeface="Helvetica"/>
              </a:rPr>
              <a:t>	In other cases, the representation is by no means unique.</a:t>
            </a:r>
          </a:p>
          <a:p>
            <a:r>
              <a:rPr lang="en-US" sz="2400" dirty="0" smtClean="0">
                <a:latin typeface="Helvetica"/>
                <a:cs typeface="Helvetica"/>
              </a:rPr>
              <a:t> </a:t>
            </a:r>
          </a:p>
          <a:p>
            <a:r>
              <a:rPr lang="en-US" sz="2400" dirty="0" smtClean="0">
                <a:latin typeface="Helvetica"/>
                <a:cs typeface="Helvetica"/>
              </a:rPr>
              <a:t>For example, for a group of individuals, the way you assign the links will determine the nature of the question you can study.</a:t>
            </a:r>
          </a:p>
        </p:txBody>
      </p:sp>
      <p:sp>
        <p:nvSpPr>
          <p:cNvPr id="4"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08_theyrule.png"/>
          <p:cNvPicPr>
            <a:picLocks noChangeAspect="1"/>
          </p:cNvPicPr>
          <p:nvPr/>
        </p:nvPicPr>
        <p:blipFill>
          <a:blip r:embed="rId2"/>
          <a:stretch>
            <a:fillRect/>
          </a:stretch>
        </p:blipFill>
        <p:spPr>
          <a:xfrm>
            <a:off x="0" y="1"/>
            <a:ext cx="9144000" cy="6858001"/>
          </a:xfrm>
          <a:prstGeom prst="rect">
            <a:avLst/>
          </a:prstGeom>
        </p:spPr>
      </p:pic>
      <p:sp>
        <p:nvSpPr>
          <p:cNvPr id="6" name="TextBox 5"/>
          <p:cNvSpPr txBox="1"/>
          <p:nvPr/>
        </p:nvSpPr>
        <p:spPr>
          <a:xfrm>
            <a:off x="4572001" y="3337560"/>
            <a:ext cx="4229099" cy="1569660"/>
          </a:xfrm>
          <a:prstGeom prst="rect">
            <a:avLst/>
          </a:prstGeom>
          <a:solidFill>
            <a:schemeClr val="bg1">
              <a:alpha val="70000"/>
            </a:schemeClr>
          </a:solidFill>
        </p:spPr>
        <p:txBody>
          <a:bodyPr wrap="square" rtlCol="0">
            <a:spAutoFit/>
          </a:bodyPr>
          <a:lstStyle/>
          <a:p>
            <a:r>
              <a:rPr lang="en-US" sz="2400" b="1" dirty="0" smtClean="0">
                <a:latin typeface="Helvetica"/>
                <a:cs typeface="Helvetica"/>
              </a:rPr>
              <a:t>If you connect individuals that work with each other, you will explore </a:t>
            </a:r>
          </a:p>
          <a:p>
            <a:r>
              <a:rPr lang="en-US" sz="2400" b="1" dirty="0" smtClean="0">
                <a:latin typeface="Helvetica"/>
                <a:cs typeface="Helvetica"/>
              </a:rPr>
              <a:t>the </a:t>
            </a:r>
            <a:r>
              <a:rPr lang="en-US" sz="2400" b="1" i="1" dirty="0" smtClean="0">
                <a:solidFill>
                  <a:srgbClr val="800000"/>
                </a:solidFill>
                <a:latin typeface="Helvetica"/>
                <a:cs typeface="Helvetica"/>
              </a:rPr>
              <a:t>professional network.</a:t>
            </a:r>
            <a:endParaRPr lang="en-US" sz="2400" b="1" dirty="0" smtClean="0">
              <a:solidFill>
                <a:srgbClr val="800000"/>
              </a:solidFill>
              <a:latin typeface="Helvetica"/>
              <a:cs typeface="Helvetica"/>
            </a:endParaRPr>
          </a:p>
        </p:txBody>
      </p:sp>
      <p:sp>
        <p:nvSpPr>
          <p:cNvPr id="4"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07_sexnet.jpg"/>
          <p:cNvPicPr>
            <a:picLocks noChangeAspect="1"/>
          </p:cNvPicPr>
          <p:nvPr/>
        </p:nvPicPr>
        <p:blipFill>
          <a:blip r:embed="rId2"/>
          <a:stretch>
            <a:fillRect/>
          </a:stretch>
        </p:blipFill>
        <p:spPr>
          <a:xfrm>
            <a:off x="-1" y="0"/>
            <a:ext cx="9144001" cy="6858000"/>
          </a:xfrm>
          <a:prstGeom prst="rect">
            <a:avLst/>
          </a:prstGeom>
        </p:spPr>
      </p:pic>
      <p:sp>
        <p:nvSpPr>
          <p:cNvPr id="6" name="TextBox 5"/>
          <p:cNvSpPr txBox="1"/>
          <p:nvPr/>
        </p:nvSpPr>
        <p:spPr>
          <a:xfrm>
            <a:off x="4572001" y="3337560"/>
            <a:ext cx="4229099" cy="1569660"/>
          </a:xfrm>
          <a:prstGeom prst="rect">
            <a:avLst/>
          </a:prstGeom>
          <a:solidFill>
            <a:schemeClr val="bg1">
              <a:alpha val="70000"/>
            </a:schemeClr>
          </a:solidFill>
        </p:spPr>
        <p:txBody>
          <a:bodyPr wrap="square" rtlCol="0">
            <a:spAutoFit/>
          </a:bodyPr>
          <a:lstStyle/>
          <a:p>
            <a:r>
              <a:rPr lang="en-US" sz="2400" b="1" dirty="0" smtClean="0">
                <a:latin typeface="Helvetica"/>
                <a:cs typeface="Helvetica"/>
              </a:rPr>
              <a:t>If you connect those that have a sexual relationship, you will be exploring the </a:t>
            </a:r>
            <a:r>
              <a:rPr lang="en-US" sz="2400" b="1" i="1" dirty="0" smtClean="0">
                <a:solidFill>
                  <a:srgbClr val="800000"/>
                </a:solidFill>
                <a:latin typeface="Helvetica"/>
                <a:cs typeface="Helvetica"/>
              </a:rPr>
              <a:t>sexual networks</a:t>
            </a:r>
            <a:r>
              <a:rPr lang="en-US" sz="2400" b="1" i="1" dirty="0" smtClean="0">
                <a:latin typeface="Helvetica"/>
                <a:cs typeface="Helvetica"/>
              </a:rPr>
              <a:t>.</a:t>
            </a:r>
          </a:p>
        </p:txBody>
      </p:sp>
      <p:sp>
        <p:nvSpPr>
          <p:cNvPr id="4"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457200" y="2467734"/>
            <a:ext cx="7467600" cy="1938992"/>
          </a:xfrm>
          <a:prstGeom prst="rect">
            <a:avLst/>
          </a:prstGeom>
          <a:solidFill>
            <a:schemeClr val="bg1">
              <a:alpha val="40000"/>
            </a:schemeClr>
          </a:solidFill>
        </p:spPr>
        <p:txBody>
          <a:bodyPr wrap="square" rtlCol="0">
            <a:spAutoFit/>
          </a:bodyPr>
          <a:lstStyle/>
          <a:p>
            <a:r>
              <a:rPr lang="en-US" sz="2400" dirty="0" smtClean="0">
                <a:latin typeface="Helvetica"/>
                <a:cs typeface="Helvetica"/>
              </a:rPr>
              <a:t>If you connect individuals based on their first name (</a:t>
            </a:r>
            <a:r>
              <a:rPr lang="en-US" sz="2400" i="1" dirty="0" smtClean="0">
                <a:latin typeface="Helvetica"/>
                <a:cs typeface="Helvetica"/>
              </a:rPr>
              <a:t>all Peters connected to each other</a:t>
            </a:r>
            <a:r>
              <a:rPr lang="en-US" sz="2400" dirty="0" smtClean="0">
                <a:latin typeface="Helvetica"/>
                <a:cs typeface="Helvetica"/>
              </a:rPr>
              <a:t>), you will be exploring what? </a:t>
            </a:r>
          </a:p>
          <a:p>
            <a:endParaRPr lang="en-US" sz="2400" dirty="0" smtClean="0">
              <a:latin typeface="Helvetica"/>
              <a:cs typeface="Helvetica"/>
            </a:endParaRPr>
          </a:p>
          <a:p>
            <a:r>
              <a:rPr lang="en-US" sz="2400" dirty="0" smtClean="0">
                <a:latin typeface="Helvetica"/>
                <a:cs typeface="Helvetica"/>
              </a:rPr>
              <a:t>It is a network, nevertheless.</a:t>
            </a:r>
            <a:endParaRPr lang="en-US" sz="2400" dirty="0">
              <a:latin typeface="Helvetica"/>
              <a:cs typeface="Helvetica"/>
            </a:endParaRPr>
          </a:p>
        </p:txBody>
      </p:sp>
      <p:sp>
        <p:nvSpPr>
          <p:cNvPr id="4"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mlk-142212.jpg"/>
          <p:cNvPicPr>
            <a:picLocks noChangeAspect="1"/>
          </p:cNvPicPr>
          <p:nvPr/>
        </p:nvPicPr>
        <p:blipFill>
          <a:blip r:embed="rId2"/>
          <a:stretch>
            <a:fillRect/>
          </a:stretch>
        </p:blipFill>
        <p:spPr>
          <a:xfrm>
            <a:off x="1" y="1"/>
            <a:ext cx="9144001" cy="6858001"/>
          </a:xfrm>
          <a:prstGeom prst="rect">
            <a:avLst/>
          </a:prstGeom>
        </p:spPr>
      </p:pic>
      <p:sp>
        <p:nvSpPr>
          <p:cNvPr id="5"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304800" y="1545409"/>
            <a:ext cx="3810000" cy="1200329"/>
          </a:xfrm>
          <a:prstGeom prst="rect">
            <a:avLst/>
          </a:prstGeom>
          <a:noFill/>
          <a:ln w="9525">
            <a:noFill/>
            <a:miter lim="800000"/>
            <a:headEnd/>
            <a:tailEnd/>
          </a:ln>
        </p:spPr>
        <p:txBody>
          <a:bodyPr wrap="square">
            <a:prstTxWarp prst="textNoShape">
              <a:avLst/>
            </a:prstTxWarp>
            <a:spAutoFit/>
          </a:bodyPr>
          <a:lstStyle/>
          <a:p>
            <a:pPr eaLnBrk="1" hangingPunct="1"/>
            <a:r>
              <a:rPr lang="en-US" sz="1600" dirty="0" smtClean="0">
                <a:latin typeface="Helvetica"/>
                <a:cs typeface="Helvetica"/>
              </a:rPr>
              <a:t>Links: undirected (</a:t>
            </a:r>
            <a:r>
              <a:rPr lang="en-US" sz="1600" i="1" dirty="0" smtClean="0">
                <a:latin typeface="Helvetica"/>
                <a:cs typeface="Helvetica"/>
              </a:rPr>
              <a:t>symmetrical</a:t>
            </a:r>
            <a:r>
              <a:rPr lang="en-US" sz="1600" dirty="0" smtClean="0">
                <a:latin typeface="Helvetica"/>
                <a:cs typeface="Helvetica"/>
              </a:rPr>
              <a:t>) 	</a:t>
            </a:r>
          </a:p>
          <a:p>
            <a:pPr eaLnBrk="1" hangingPunct="1"/>
            <a:endParaRPr lang="en-US" sz="1600" dirty="0" smtClean="0">
              <a:latin typeface="Helvetica"/>
              <a:cs typeface="Helvetica"/>
            </a:endParaRPr>
          </a:p>
          <a:p>
            <a:pPr eaLnBrk="1" hangingPunct="1"/>
            <a:r>
              <a:rPr lang="en-US" sz="1600" dirty="0" smtClean="0">
                <a:latin typeface="Helvetica"/>
                <a:cs typeface="Helvetica"/>
              </a:rPr>
              <a:t>Graph:</a:t>
            </a:r>
          </a:p>
          <a:p>
            <a:pPr eaLnBrk="1" hangingPunct="1"/>
            <a:r>
              <a:rPr lang="en-US" dirty="0" smtClean="0"/>
              <a:t>	</a:t>
            </a:r>
            <a:r>
              <a:rPr lang="en-US" dirty="0"/>
              <a:t>     </a:t>
            </a:r>
            <a:r>
              <a:rPr lang="en-US" sz="2400" dirty="0"/>
              <a:t> </a:t>
            </a:r>
          </a:p>
        </p:txBody>
      </p:sp>
      <p:sp>
        <p:nvSpPr>
          <p:cNvPr id="6" name="TextBox 5"/>
          <p:cNvSpPr txBox="1"/>
          <p:nvPr/>
        </p:nvSpPr>
        <p:spPr>
          <a:xfrm>
            <a:off x="4864443" y="4959169"/>
            <a:ext cx="2622550" cy="1354217"/>
          </a:xfrm>
          <a:prstGeom prst="rect">
            <a:avLst/>
          </a:prstGeom>
          <a:noFill/>
        </p:spPr>
        <p:txBody>
          <a:bodyPr wrap="square" rtlCol="0">
            <a:spAutoFit/>
          </a:bodyPr>
          <a:lstStyle/>
          <a:p>
            <a:r>
              <a:rPr lang="en-US" sz="1600" b="1" u="sng" dirty="0" smtClean="0">
                <a:solidFill>
                  <a:srgbClr val="800000"/>
                </a:solidFill>
                <a:latin typeface="Helvetica"/>
                <a:cs typeface="Helvetica"/>
              </a:rPr>
              <a:t>Directed links :</a:t>
            </a:r>
          </a:p>
          <a:p>
            <a:r>
              <a:rPr lang="en-US" sz="1600" dirty="0" smtClean="0">
                <a:latin typeface="Helvetica"/>
                <a:cs typeface="Helvetica"/>
              </a:rPr>
              <a:t>URLs on the www</a:t>
            </a:r>
          </a:p>
          <a:p>
            <a:r>
              <a:rPr lang="en-US" sz="1600" dirty="0" smtClean="0">
                <a:latin typeface="Helvetica"/>
                <a:cs typeface="Helvetica"/>
              </a:rPr>
              <a:t>phone calls </a:t>
            </a:r>
          </a:p>
          <a:p>
            <a:r>
              <a:rPr lang="en-US" sz="1600" dirty="0" smtClean="0">
                <a:latin typeface="Helvetica"/>
                <a:cs typeface="Helvetica"/>
              </a:rPr>
              <a:t>metabolic reactions</a:t>
            </a:r>
          </a:p>
          <a:p>
            <a:endParaRPr lang="en-US" dirty="0"/>
          </a:p>
        </p:txBody>
      </p:sp>
      <p:sp>
        <p:nvSpPr>
          <p:cNvPr id="12"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UNDIRECTED VS. DIRECTED NETWORKS</a:t>
            </a:r>
          </a:p>
        </p:txBody>
      </p:sp>
      <p:pic>
        <p:nvPicPr>
          <p:cNvPr id="15" name="Picture 14" descr="11.png"/>
          <p:cNvPicPr>
            <a:picLocks noChangeAspect="1"/>
          </p:cNvPicPr>
          <p:nvPr/>
        </p:nvPicPr>
        <p:blipFill>
          <a:blip r:embed="rId2"/>
          <a:stretch>
            <a:fillRect/>
          </a:stretch>
        </p:blipFill>
        <p:spPr>
          <a:xfrm>
            <a:off x="304800" y="2606040"/>
            <a:ext cx="3293030" cy="2033088"/>
          </a:xfrm>
          <a:prstGeom prst="rect">
            <a:avLst/>
          </a:prstGeom>
        </p:spPr>
      </p:pic>
      <p:sp>
        <p:nvSpPr>
          <p:cNvPr id="16" name="TextBox 15"/>
          <p:cNvSpPr txBox="1"/>
          <p:nvPr/>
        </p:nvSpPr>
        <p:spPr>
          <a:xfrm>
            <a:off x="304800" y="805935"/>
            <a:ext cx="1981200" cy="461665"/>
          </a:xfrm>
          <a:prstGeom prst="rect">
            <a:avLst/>
          </a:prstGeom>
          <a:noFill/>
        </p:spPr>
        <p:txBody>
          <a:bodyPr wrap="square" rtlCol="0">
            <a:spAutoFit/>
          </a:bodyPr>
          <a:lstStyle/>
          <a:p>
            <a:r>
              <a:rPr lang="en-US" sz="2400" b="1" dirty="0" smtClean="0">
                <a:latin typeface="Helvetica"/>
                <a:cs typeface="Helvetica"/>
              </a:rPr>
              <a:t>Undirected</a:t>
            </a:r>
            <a:endParaRPr lang="en-US" sz="2400" dirty="0">
              <a:latin typeface="Helvetica"/>
              <a:cs typeface="Helvetica"/>
            </a:endParaRPr>
          </a:p>
        </p:txBody>
      </p:sp>
      <p:sp>
        <p:nvSpPr>
          <p:cNvPr id="18" name="TextBox 17"/>
          <p:cNvSpPr txBox="1"/>
          <p:nvPr/>
        </p:nvSpPr>
        <p:spPr>
          <a:xfrm>
            <a:off x="4724401" y="805935"/>
            <a:ext cx="1981200" cy="461665"/>
          </a:xfrm>
          <a:prstGeom prst="rect">
            <a:avLst/>
          </a:prstGeom>
          <a:noFill/>
        </p:spPr>
        <p:txBody>
          <a:bodyPr wrap="square" rtlCol="0">
            <a:spAutoFit/>
          </a:bodyPr>
          <a:lstStyle/>
          <a:p>
            <a:r>
              <a:rPr lang="en-US" sz="2400" b="1" dirty="0" smtClean="0">
                <a:latin typeface="Helvetica"/>
                <a:cs typeface="Helvetica"/>
              </a:rPr>
              <a:t>Directed</a:t>
            </a:r>
            <a:endParaRPr lang="en-US" sz="2400" dirty="0">
              <a:latin typeface="Helvetica"/>
              <a:cs typeface="Helvetica"/>
            </a:endParaRPr>
          </a:p>
        </p:txBody>
      </p:sp>
      <p:sp>
        <p:nvSpPr>
          <p:cNvPr id="19" name="Rectangle 2"/>
          <p:cNvSpPr>
            <a:spLocks/>
          </p:cNvSpPr>
          <p:nvPr/>
        </p:nvSpPr>
        <p:spPr bwMode="auto">
          <a:xfrm>
            <a:off x="792140" y="275020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20" name="Rectangle 2"/>
          <p:cNvSpPr>
            <a:spLocks/>
          </p:cNvSpPr>
          <p:nvPr/>
        </p:nvSpPr>
        <p:spPr bwMode="auto">
          <a:xfrm>
            <a:off x="715940" y="397764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21" name="Rectangle 2"/>
          <p:cNvSpPr>
            <a:spLocks/>
          </p:cNvSpPr>
          <p:nvPr/>
        </p:nvSpPr>
        <p:spPr bwMode="auto">
          <a:xfrm>
            <a:off x="1524000" y="361188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22" name="Rectangle 2"/>
          <p:cNvSpPr>
            <a:spLocks/>
          </p:cNvSpPr>
          <p:nvPr/>
        </p:nvSpPr>
        <p:spPr bwMode="auto">
          <a:xfrm>
            <a:off x="1189060" y="4639128"/>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23" name="Rectangle 2"/>
          <p:cNvSpPr>
            <a:spLocks/>
          </p:cNvSpPr>
          <p:nvPr/>
        </p:nvSpPr>
        <p:spPr bwMode="auto">
          <a:xfrm>
            <a:off x="1752600" y="256732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L</a:t>
            </a:r>
            <a:endParaRPr lang="en-US" sz="1200" b="1" dirty="0">
              <a:latin typeface="Helvetica"/>
              <a:ea typeface="Trebuchet MS" pitchFamily="-112" charset="0"/>
              <a:cs typeface="Helvetica"/>
              <a:sym typeface="Trebuchet MS" pitchFamily="-112" charset="0"/>
            </a:endParaRPr>
          </a:p>
        </p:txBody>
      </p:sp>
      <p:sp>
        <p:nvSpPr>
          <p:cNvPr id="24" name="Rectangle 2"/>
          <p:cNvSpPr>
            <a:spLocks/>
          </p:cNvSpPr>
          <p:nvPr/>
        </p:nvSpPr>
        <p:spPr bwMode="auto">
          <a:xfrm>
            <a:off x="3200400" y="29718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M</a:t>
            </a:r>
            <a:endParaRPr lang="en-US" sz="1200" b="1" dirty="0">
              <a:latin typeface="Helvetica"/>
              <a:ea typeface="Trebuchet MS" pitchFamily="-112" charset="0"/>
              <a:cs typeface="Helvetica"/>
              <a:sym typeface="Trebuchet MS" pitchFamily="-112" charset="0"/>
            </a:endParaRPr>
          </a:p>
        </p:txBody>
      </p:sp>
      <p:sp>
        <p:nvSpPr>
          <p:cNvPr id="25" name="Rectangle 2"/>
          <p:cNvSpPr>
            <a:spLocks/>
          </p:cNvSpPr>
          <p:nvPr/>
        </p:nvSpPr>
        <p:spPr bwMode="auto">
          <a:xfrm>
            <a:off x="2163740" y="306324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26" name="Rectangle 2"/>
          <p:cNvSpPr>
            <a:spLocks/>
          </p:cNvSpPr>
          <p:nvPr/>
        </p:nvSpPr>
        <p:spPr bwMode="auto">
          <a:xfrm>
            <a:off x="2514600" y="395828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27" name="Rectangle 2"/>
          <p:cNvSpPr>
            <a:spLocks/>
          </p:cNvSpPr>
          <p:nvPr/>
        </p:nvSpPr>
        <p:spPr bwMode="auto">
          <a:xfrm>
            <a:off x="3124200" y="4417529"/>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H</a:t>
            </a:r>
            <a:endParaRPr lang="en-US" sz="1200" b="1" dirty="0">
              <a:latin typeface="Helvetica"/>
              <a:ea typeface="Trebuchet MS" pitchFamily="-112" charset="0"/>
              <a:cs typeface="Helvetica"/>
              <a:sym typeface="Trebuchet MS" pitchFamily="-112" charset="0"/>
            </a:endParaRPr>
          </a:p>
        </p:txBody>
      </p:sp>
      <p:sp>
        <p:nvSpPr>
          <p:cNvPr id="28" name="Rectangle 2"/>
          <p:cNvSpPr>
            <a:spLocks/>
          </p:cNvSpPr>
          <p:nvPr/>
        </p:nvSpPr>
        <p:spPr bwMode="auto">
          <a:xfrm>
            <a:off x="3459140" y="339028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I</a:t>
            </a:r>
            <a:endParaRPr lang="en-US" sz="1200" b="1" dirty="0">
              <a:latin typeface="Helvetica"/>
              <a:ea typeface="Trebuchet MS" pitchFamily="-112" charset="0"/>
              <a:cs typeface="Helvetica"/>
              <a:sym typeface="Trebuchet MS" pitchFamily="-112" charset="0"/>
            </a:endParaRPr>
          </a:p>
        </p:txBody>
      </p:sp>
      <p:sp>
        <p:nvSpPr>
          <p:cNvPr id="29" name="Text Box 3"/>
          <p:cNvSpPr txBox="1">
            <a:spLocks noChangeArrowheads="1"/>
          </p:cNvSpPr>
          <p:nvPr/>
        </p:nvSpPr>
        <p:spPr bwMode="auto">
          <a:xfrm>
            <a:off x="4724401" y="1545409"/>
            <a:ext cx="3810000" cy="830997"/>
          </a:xfrm>
          <a:prstGeom prst="rect">
            <a:avLst/>
          </a:prstGeom>
          <a:noFill/>
          <a:ln w="9525">
            <a:noFill/>
            <a:miter lim="800000"/>
            <a:headEnd/>
            <a:tailEnd/>
          </a:ln>
        </p:spPr>
        <p:txBody>
          <a:bodyPr wrap="square">
            <a:prstTxWarp prst="textNoShape">
              <a:avLst/>
            </a:prstTxWarp>
            <a:spAutoFit/>
          </a:bodyPr>
          <a:lstStyle/>
          <a:p>
            <a:r>
              <a:rPr lang="en-US" sz="1600" dirty="0" smtClean="0">
                <a:latin typeface="Helvetica"/>
                <a:cs typeface="Helvetica"/>
              </a:rPr>
              <a:t>Links:  directed (</a:t>
            </a:r>
            <a:r>
              <a:rPr lang="en-US" sz="1600" i="1" dirty="0" smtClean="0">
                <a:latin typeface="Helvetica"/>
                <a:cs typeface="Helvetica"/>
              </a:rPr>
              <a:t>arcs</a:t>
            </a:r>
            <a:r>
              <a:rPr lang="en-US" sz="1600" dirty="0" smtClean="0">
                <a:latin typeface="Helvetica"/>
                <a:cs typeface="Helvetica"/>
              </a:rPr>
              <a:t>). </a:t>
            </a:r>
          </a:p>
          <a:p>
            <a:endParaRPr lang="en-US" sz="1600" dirty="0" smtClean="0">
              <a:latin typeface="Helvetica"/>
              <a:cs typeface="Helvetica"/>
            </a:endParaRPr>
          </a:p>
          <a:p>
            <a:r>
              <a:rPr lang="en-US" sz="1600" dirty="0" smtClean="0">
                <a:latin typeface="Helvetica"/>
                <a:cs typeface="Helvetica"/>
              </a:rPr>
              <a:t>Digraph = directed graph:</a:t>
            </a:r>
          </a:p>
        </p:txBody>
      </p:sp>
      <p:sp>
        <p:nvSpPr>
          <p:cNvPr id="30" name="TextBox 29"/>
          <p:cNvSpPr txBox="1"/>
          <p:nvPr/>
        </p:nvSpPr>
        <p:spPr>
          <a:xfrm>
            <a:off x="304800" y="4984086"/>
            <a:ext cx="2622550" cy="1077218"/>
          </a:xfrm>
          <a:prstGeom prst="rect">
            <a:avLst/>
          </a:prstGeom>
          <a:noFill/>
        </p:spPr>
        <p:txBody>
          <a:bodyPr wrap="square" rtlCol="0">
            <a:spAutoFit/>
          </a:bodyPr>
          <a:lstStyle/>
          <a:p>
            <a:r>
              <a:rPr lang="en-US" sz="1600" b="1" u="sng" dirty="0" smtClean="0">
                <a:solidFill>
                  <a:srgbClr val="800000"/>
                </a:solidFill>
                <a:latin typeface="Helvetica"/>
                <a:cs typeface="Helvetica"/>
              </a:rPr>
              <a:t>Undirected links :</a:t>
            </a:r>
          </a:p>
          <a:p>
            <a:r>
              <a:rPr lang="en-US" sz="1600" dirty="0" err="1" smtClean="0">
                <a:latin typeface="Helvetica"/>
                <a:cs typeface="Helvetica"/>
              </a:rPr>
              <a:t>coauthorship</a:t>
            </a:r>
            <a:r>
              <a:rPr lang="en-US" sz="1600" dirty="0" smtClean="0">
                <a:latin typeface="Helvetica"/>
                <a:cs typeface="Helvetica"/>
              </a:rPr>
              <a:t> links</a:t>
            </a:r>
          </a:p>
          <a:p>
            <a:r>
              <a:rPr lang="en-US" sz="1600" dirty="0" smtClean="0">
                <a:latin typeface="Helvetica"/>
                <a:cs typeface="Helvetica"/>
              </a:rPr>
              <a:t>Actor network</a:t>
            </a:r>
          </a:p>
          <a:p>
            <a:r>
              <a:rPr lang="en-US" sz="1600" dirty="0" smtClean="0">
                <a:latin typeface="Helvetica"/>
                <a:cs typeface="Helvetica"/>
              </a:rPr>
              <a:t>protein interactions</a:t>
            </a:r>
            <a:endParaRPr lang="en-US" dirty="0"/>
          </a:p>
        </p:txBody>
      </p:sp>
      <p:sp>
        <p:nvSpPr>
          <p:cNvPr id="31" name="Text Box 3"/>
          <p:cNvSpPr txBox="1">
            <a:spLocks noChangeArrowheads="1"/>
          </p:cNvSpPr>
          <p:nvPr/>
        </p:nvSpPr>
        <p:spPr bwMode="auto">
          <a:xfrm>
            <a:off x="7696200" y="2985803"/>
            <a:ext cx="1371600" cy="1015663"/>
          </a:xfrm>
          <a:prstGeom prst="rect">
            <a:avLst/>
          </a:prstGeom>
          <a:noFill/>
          <a:ln w="9525">
            <a:noFill/>
            <a:miter lim="800000"/>
            <a:headEnd/>
            <a:tailEnd/>
          </a:ln>
        </p:spPr>
        <p:txBody>
          <a:bodyPr wrap="square">
            <a:prstTxWarp prst="textNoShape">
              <a:avLst/>
            </a:prstTxWarp>
            <a:spAutoFit/>
          </a:bodyPr>
          <a:lstStyle/>
          <a:p>
            <a:r>
              <a:rPr lang="en-US" sz="1200" i="1" dirty="0" smtClean="0">
                <a:latin typeface="Helvetica"/>
                <a:cs typeface="Helvetica"/>
              </a:rPr>
              <a:t>An undirected link is the superposition of two opposite directed links.</a:t>
            </a:r>
            <a:endParaRPr lang="en-US" sz="2400" dirty="0"/>
          </a:p>
        </p:txBody>
      </p:sp>
      <p:sp>
        <p:nvSpPr>
          <p:cNvPr id="32" name="Oval 31"/>
          <p:cNvSpPr/>
          <p:nvPr/>
        </p:nvSpPr>
        <p:spPr>
          <a:xfrm>
            <a:off x="5181601" y="2996517"/>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019801" y="3445049"/>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724402" y="4151047"/>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705602" y="3094958"/>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428986" y="4081438"/>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729630" y="4762286"/>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a:stCxn id="34" idx="7"/>
            <a:endCxn id="32" idx="4"/>
          </p:cNvCxnSpPr>
          <p:nvPr/>
        </p:nvCxnSpPr>
        <p:spPr>
          <a:xfrm rot="5400000" flipH="1" flipV="1">
            <a:off x="4570800" y="3487043"/>
            <a:ext cx="986479"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2" idx="5"/>
            <a:endCxn id="33" idx="2"/>
          </p:cNvCxnSpPr>
          <p:nvPr/>
        </p:nvCxnSpPr>
        <p:spPr>
          <a:xfrm rot="16200000" flipH="1">
            <a:off x="5481259" y="3004950"/>
            <a:ext cx="378924" cy="6981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4" idx="6"/>
            <a:endCxn id="33" idx="3"/>
          </p:cNvCxnSpPr>
          <p:nvPr/>
        </p:nvCxnSpPr>
        <p:spPr>
          <a:xfrm flipV="1">
            <a:off x="4888471" y="3613099"/>
            <a:ext cx="1155357" cy="63638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5" idx="3"/>
            <a:endCxn id="33" idx="6"/>
          </p:cNvCxnSpPr>
          <p:nvPr/>
        </p:nvCxnSpPr>
        <p:spPr>
          <a:xfrm rot="5400000">
            <a:off x="6316508" y="3130371"/>
            <a:ext cx="280483"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6" idx="1"/>
            <a:endCxn id="35" idx="5"/>
          </p:cNvCxnSpPr>
          <p:nvPr/>
        </p:nvCxnSpPr>
        <p:spPr>
          <a:xfrm rot="16200000" flipV="1">
            <a:off x="6725697" y="3382954"/>
            <a:ext cx="84726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7" idx="7"/>
            <a:endCxn id="36" idx="3"/>
          </p:cNvCxnSpPr>
          <p:nvPr/>
        </p:nvCxnSpPr>
        <p:spPr>
          <a:xfrm rot="5400000" flipH="1" flipV="1">
            <a:off x="6890526" y="4228634"/>
            <a:ext cx="541630"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5937766" y="4179879"/>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8" idx="5"/>
            <a:endCxn id="37" idx="1"/>
          </p:cNvCxnSpPr>
          <p:nvPr/>
        </p:nvCxnSpPr>
        <p:spPr>
          <a:xfrm rot="16200000" flipH="1">
            <a:off x="6194137" y="4231599"/>
            <a:ext cx="443189"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Rectangle 2"/>
          <p:cNvSpPr>
            <a:spLocks/>
          </p:cNvSpPr>
          <p:nvPr/>
        </p:nvSpPr>
        <p:spPr bwMode="auto">
          <a:xfrm>
            <a:off x="4678340" y="4347929"/>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74" name="Rectangle 2"/>
          <p:cNvSpPr>
            <a:spLocks/>
          </p:cNvSpPr>
          <p:nvPr/>
        </p:nvSpPr>
        <p:spPr bwMode="auto">
          <a:xfrm>
            <a:off x="5663105" y="416752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75" name="Rectangle 2"/>
          <p:cNvSpPr>
            <a:spLocks/>
          </p:cNvSpPr>
          <p:nvPr/>
        </p:nvSpPr>
        <p:spPr bwMode="auto">
          <a:xfrm>
            <a:off x="6858000" y="476188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76" name="Rectangle 2"/>
          <p:cNvSpPr>
            <a:spLocks/>
          </p:cNvSpPr>
          <p:nvPr/>
        </p:nvSpPr>
        <p:spPr bwMode="auto">
          <a:xfrm>
            <a:off x="4953000" y="29718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77" name="Rectangle 2"/>
          <p:cNvSpPr>
            <a:spLocks/>
          </p:cNvSpPr>
          <p:nvPr/>
        </p:nvSpPr>
        <p:spPr bwMode="auto">
          <a:xfrm>
            <a:off x="5964504" y="322345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78" name="Rectangle 2"/>
          <p:cNvSpPr>
            <a:spLocks/>
          </p:cNvSpPr>
          <p:nvPr/>
        </p:nvSpPr>
        <p:spPr bwMode="auto">
          <a:xfrm>
            <a:off x="6659540" y="2873358"/>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79" name="Rectangle 2"/>
          <p:cNvSpPr>
            <a:spLocks/>
          </p:cNvSpPr>
          <p:nvPr/>
        </p:nvSpPr>
        <p:spPr bwMode="auto">
          <a:xfrm>
            <a:off x="7154325" y="4040247"/>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sp>
        <p:nvSpPr>
          <p:cNvPr id="80" name="Rectangle 79"/>
          <p:cNvSpPr/>
          <p:nvPr/>
        </p:nvSpPr>
        <p:spPr>
          <a:xfrm>
            <a:off x="4419600" y="805934"/>
            <a:ext cx="76200" cy="580321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 name="TextBox 25"/>
          <p:cNvSpPr txBox="1"/>
          <p:nvPr/>
        </p:nvSpPr>
        <p:spPr>
          <a:xfrm>
            <a:off x="1938645" y="2658209"/>
            <a:ext cx="5240938" cy="1107996"/>
          </a:xfrm>
          <a:prstGeom prst="rect">
            <a:avLst/>
          </a:prstGeom>
          <a:noFill/>
        </p:spPr>
        <p:txBody>
          <a:bodyPr wrap="square" rtlCol="0">
            <a:spAutoFit/>
          </a:bodyPr>
          <a:lstStyle/>
          <a:p>
            <a:r>
              <a:rPr lang="en-US" sz="2400" b="1" dirty="0" err="1" smtClean="0">
                <a:latin typeface="Helvetica"/>
                <a:cs typeface="Helvetica"/>
              </a:rPr>
              <a:t>A</a:t>
            </a:r>
            <a:r>
              <a:rPr lang="en-US" sz="2400" b="1" baseline="-25000" dirty="0" err="1" smtClean="0">
                <a:latin typeface="Helvetica"/>
                <a:cs typeface="Helvetica"/>
              </a:rPr>
              <a:t>ij</a:t>
            </a:r>
            <a:r>
              <a:rPr lang="en-US" sz="2400" b="1" dirty="0" smtClean="0">
                <a:latin typeface="Helvetica"/>
                <a:cs typeface="Helvetica"/>
              </a:rPr>
              <a:t>=1 </a:t>
            </a:r>
            <a:r>
              <a:rPr lang="en-US" sz="1600" dirty="0" smtClean="0">
                <a:latin typeface="Helvetica"/>
                <a:cs typeface="Helvetica"/>
              </a:rPr>
              <a:t>if there is a link between node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endParaRPr lang="en-US" sz="1600" dirty="0" smtClean="0">
              <a:latin typeface="Helvetica"/>
              <a:cs typeface="Helvetica"/>
            </a:endParaRPr>
          </a:p>
          <a:p>
            <a:r>
              <a:rPr lang="en-US" sz="2400" b="1" dirty="0" err="1" smtClean="0">
                <a:latin typeface="Helvetica"/>
                <a:cs typeface="Helvetica"/>
              </a:rPr>
              <a:t>A</a:t>
            </a:r>
            <a:r>
              <a:rPr lang="en-US" sz="2400" b="1" baseline="-25000" dirty="0" err="1" smtClean="0">
                <a:latin typeface="Helvetica"/>
                <a:cs typeface="Helvetica"/>
              </a:rPr>
              <a:t>ij</a:t>
            </a:r>
            <a:r>
              <a:rPr lang="en-US" sz="2400" b="1" dirty="0" smtClean="0">
                <a:latin typeface="Helvetica"/>
                <a:cs typeface="Helvetica"/>
              </a:rPr>
              <a:t>=0 </a:t>
            </a:r>
            <a:r>
              <a:rPr lang="en-US" sz="1600" dirty="0" smtClean="0">
                <a:latin typeface="Helvetica"/>
                <a:cs typeface="Helvetica"/>
              </a:rPr>
              <a:t>if nodes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are not connected to each other.</a:t>
            </a:r>
          </a:p>
          <a:p>
            <a:endParaRPr lang="en-US" dirty="0"/>
          </a:p>
        </p:txBody>
      </p:sp>
      <p:sp>
        <p:nvSpPr>
          <p:cNvPr id="5"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ADJACENCY MATRIX</a:t>
            </a:r>
          </a:p>
        </p:txBody>
      </p:sp>
      <p:graphicFrame>
        <p:nvGraphicFramePr>
          <p:cNvPr id="27650" name="Object 2"/>
          <p:cNvGraphicFramePr>
            <a:graphicFrameLocks noChangeAspect="1"/>
          </p:cNvGraphicFramePr>
          <p:nvPr/>
        </p:nvGraphicFramePr>
        <p:xfrm>
          <a:off x="1938646" y="3943447"/>
          <a:ext cx="2149475" cy="1600200"/>
        </p:xfrm>
        <a:graphic>
          <a:graphicData uri="http://schemas.openxmlformats.org/presentationml/2006/ole">
            <p:oleObj spid="_x0000_s33794" name="Equation" r:id="rId4" imgW="1193800" imgH="889000" progId="Equation.3">
              <p:embed/>
            </p:oleObj>
          </a:graphicData>
        </a:graphic>
      </p:graphicFrame>
      <p:graphicFrame>
        <p:nvGraphicFramePr>
          <p:cNvPr id="27651" name="Object 3"/>
          <p:cNvGraphicFramePr>
            <a:graphicFrameLocks noChangeAspect="1"/>
          </p:cNvGraphicFramePr>
          <p:nvPr/>
        </p:nvGraphicFramePr>
        <p:xfrm>
          <a:off x="5030109" y="3943447"/>
          <a:ext cx="2149475" cy="1600200"/>
        </p:xfrm>
        <a:graphic>
          <a:graphicData uri="http://schemas.openxmlformats.org/presentationml/2006/ole">
            <p:oleObj spid="_x0000_s33795" name="Equation" r:id="rId5" imgW="1193800" imgH="889000" progId="Equation.3">
              <p:embed/>
            </p:oleObj>
          </a:graphicData>
        </a:graphic>
      </p:graphicFrame>
      <p:sp>
        <p:nvSpPr>
          <p:cNvPr id="8" name="Text Box 3"/>
          <p:cNvSpPr txBox="1">
            <a:spLocks noChangeArrowheads="1"/>
          </p:cNvSpPr>
          <p:nvPr/>
        </p:nvSpPr>
        <p:spPr bwMode="auto">
          <a:xfrm>
            <a:off x="1951533" y="5773552"/>
            <a:ext cx="5240937" cy="646331"/>
          </a:xfrm>
          <a:prstGeom prst="rect">
            <a:avLst/>
          </a:prstGeom>
          <a:noFill/>
          <a:ln w="9525">
            <a:noFill/>
            <a:miter lim="800000"/>
            <a:headEnd/>
            <a:tailEnd/>
          </a:ln>
        </p:spPr>
        <p:txBody>
          <a:bodyPr wrap="square">
            <a:prstTxWarp prst="textNoShape">
              <a:avLst/>
            </a:prstTxWarp>
            <a:spAutoFit/>
          </a:bodyPr>
          <a:lstStyle/>
          <a:p>
            <a:pPr eaLnBrk="1" hangingPunct="1"/>
            <a:r>
              <a:rPr lang="en-US" sz="1200" dirty="0" smtClean="0">
                <a:latin typeface="Helvetica"/>
                <a:cs typeface="Helvetica"/>
              </a:rPr>
              <a:t>Note that for a directed graph (right) the matrix is not symmetric.</a:t>
            </a:r>
          </a:p>
          <a:p>
            <a:pPr eaLnBrk="1" hangingPunct="1"/>
            <a:r>
              <a:rPr lang="en-US" dirty="0" smtClean="0"/>
              <a:t>	</a:t>
            </a:r>
            <a:r>
              <a:rPr lang="en-US" dirty="0"/>
              <a:t>     </a:t>
            </a:r>
            <a:r>
              <a:rPr lang="en-US" sz="2400" dirty="0"/>
              <a:t> </a:t>
            </a:r>
          </a:p>
        </p:txBody>
      </p:sp>
      <p:grpSp>
        <p:nvGrpSpPr>
          <p:cNvPr id="2" name="Group 31"/>
          <p:cNvGrpSpPr/>
          <p:nvPr/>
        </p:nvGrpSpPr>
        <p:grpSpPr>
          <a:xfrm>
            <a:off x="2201342" y="960120"/>
            <a:ext cx="5102010" cy="1489406"/>
            <a:chOff x="2136990" y="3374764"/>
            <a:chExt cx="5102010" cy="1241172"/>
          </a:xfrm>
        </p:grpSpPr>
        <p:sp>
          <p:nvSpPr>
            <p:cNvPr id="9" name="Oval 8"/>
            <p:cNvSpPr/>
            <p:nvPr/>
          </p:nvSpPr>
          <p:spPr>
            <a:xfrm>
              <a:off x="5181602" y="339536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endCxn id="9" idx="4"/>
            </p:cNvCxnSpPr>
            <p:nvPr/>
          </p:nvCxnSpPr>
          <p:spPr>
            <a:xfrm rot="5400000" flipH="1" flipV="1">
              <a:off x="4811586" y="3929448"/>
              <a:ext cx="822069" cy="820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5099567" y="438150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019800" y="415873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28400" y="407670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3" idx="6"/>
              <a:endCxn id="14" idx="3"/>
            </p:cNvCxnSpPr>
            <p:nvPr/>
          </p:nvCxnSpPr>
          <p:spPr>
            <a:xfrm flipV="1">
              <a:off x="5263636" y="4298776"/>
              <a:ext cx="780191" cy="164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5"/>
            </p:cNvCxnSpPr>
            <p:nvPr/>
          </p:nvCxnSpPr>
          <p:spPr>
            <a:xfrm rot="16200000" flipH="1">
              <a:off x="5863358" y="2993689"/>
              <a:ext cx="623331" cy="1706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5"/>
              <a:endCxn id="14" idx="1"/>
            </p:cNvCxnSpPr>
            <p:nvPr/>
          </p:nvCxnSpPr>
          <p:spPr>
            <a:xfrm rot="16200000" flipH="1">
              <a:off x="5359056" y="3497990"/>
              <a:ext cx="647358" cy="72218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
            <p:cNvSpPr>
              <a:spLocks/>
            </p:cNvSpPr>
            <p:nvPr/>
          </p:nvSpPr>
          <p:spPr bwMode="auto">
            <a:xfrm>
              <a:off x="5146421" y="3374764"/>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4</a:t>
              </a:r>
              <a:endParaRPr lang="en-US" sz="1200" b="1" dirty="0">
                <a:solidFill>
                  <a:srgbClr val="000000"/>
                </a:solidFill>
                <a:latin typeface="Helvetica"/>
                <a:ea typeface="Trebuchet MS" pitchFamily="-112" charset="0"/>
                <a:cs typeface="Helvetica"/>
                <a:sym typeface="Trebuchet MS" pitchFamily="-112" charset="0"/>
              </a:endParaRPr>
            </a:p>
          </p:txBody>
        </p:sp>
        <p:sp>
          <p:nvSpPr>
            <p:cNvPr id="28" name="Rectangle 2"/>
            <p:cNvSpPr>
              <a:spLocks/>
            </p:cNvSpPr>
            <p:nvPr/>
          </p:nvSpPr>
          <p:spPr bwMode="auto">
            <a:xfrm>
              <a:off x="5989320" y="4138137"/>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2</a:t>
              </a:r>
              <a:endParaRPr lang="en-US" sz="1200" b="1" dirty="0">
                <a:solidFill>
                  <a:srgbClr val="000000"/>
                </a:solidFill>
                <a:latin typeface="Helvetica"/>
                <a:ea typeface="Trebuchet MS" pitchFamily="-112" charset="0"/>
                <a:cs typeface="Helvetica"/>
                <a:sym typeface="Trebuchet MS" pitchFamily="-112" charset="0"/>
              </a:endParaRPr>
            </a:p>
          </p:txBody>
        </p:sp>
        <p:sp>
          <p:nvSpPr>
            <p:cNvPr id="29" name="Rectangle 2"/>
            <p:cNvSpPr>
              <a:spLocks/>
            </p:cNvSpPr>
            <p:nvPr/>
          </p:nvSpPr>
          <p:spPr bwMode="auto">
            <a:xfrm>
              <a:off x="7004567" y="4050792"/>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3</a:t>
              </a:r>
              <a:endParaRPr lang="en-US" sz="1200" b="1" dirty="0">
                <a:solidFill>
                  <a:srgbClr val="000000"/>
                </a:solidFill>
                <a:latin typeface="Helvetica"/>
                <a:ea typeface="Trebuchet MS" pitchFamily="-112" charset="0"/>
                <a:cs typeface="Helvetica"/>
                <a:sym typeface="Trebuchet MS" pitchFamily="-112" charset="0"/>
              </a:endParaRPr>
            </a:p>
          </p:txBody>
        </p:sp>
        <p:sp>
          <p:nvSpPr>
            <p:cNvPr id="30" name="Rectangle 2"/>
            <p:cNvSpPr>
              <a:spLocks/>
            </p:cNvSpPr>
            <p:nvPr/>
          </p:nvSpPr>
          <p:spPr bwMode="auto">
            <a:xfrm>
              <a:off x="5074920" y="4361688"/>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1</a:t>
              </a:r>
              <a:endParaRPr lang="en-US" sz="1200" b="1" dirty="0">
                <a:solidFill>
                  <a:srgbClr val="000000"/>
                </a:solidFill>
                <a:latin typeface="Helvetica"/>
                <a:ea typeface="Trebuchet MS" pitchFamily="-112" charset="0"/>
                <a:cs typeface="Helvetica"/>
                <a:sym typeface="Trebuchet MS" pitchFamily="-112" charset="0"/>
              </a:endParaRPr>
            </a:p>
          </p:txBody>
        </p:sp>
        <p:sp>
          <p:nvSpPr>
            <p:cNvPr id="31" name="Oval 30"/>
            <p:cNvSpPr/>
            <p:nvPr/>
          </p:nvSpPr>
          <p:spPr>
            <a:xfrm>
              <a:off x="2254206" y="346572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72171" y="445186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092404" y="422910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101004" y="414706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3063240" y="4208504"/>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2</a:t>
              </a:r>
              <a:endParaRPr lang="en-US" sz="1200" b="1" dirty="0">
                <a:solidFill>
                  <a:srgbClr val="000000"/>
                </a:solidFill>
                <a:latin typeface="Helvetica"/>
                <a:ea typeface="Trebuchet MS" pitchFamily="-112" charset="0"/>
                <a:cs typeface="Helvetica"/>
                <a:sym typeface="Trebuchet MS" pitchFamily="-112" charset="0"/>
              </a:endParaRPr>
            </a:p>
          </p:txBody>
        </p:sp>
        <p:sp>
          <p:nvSpPr>
            <p:cNvPr id="40" name="Rectangle 2"/>
            <p:cNvSpPr>
              <a:spLocks/>
            </p:cNvSpPr>
            <p:nvPr/>
          </p:nvSpPr>
          <p:spPr bwMode="auto">
            <a:xfrm>
              <a:off x="4077171" y="4123944"/>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3</a:t>
              </a:r>
              <a:endParaRPr lang="en-US" sz="1200" b="1" dirty="0">
                <a:solidFill>
                  <a:srgbClr val="000000"/>
                </a:solidFill>
                <a:latin typeface="Helvetica"/>
                <a:ea typeface="Trebuchet MS" pitchFamily="-112" charset="0"/>
                <a:cs typeface="Helvetica"/>
                <a:sym typeface="Trebuchet MS" pitchFamily="-112" charset="0"/>
              </a:endParaRPr>
            </a:p>
          </p:txBody>
        </p:sp>
        <p:sp>
          <p:nvSpPr>
            <p:cNvPr id="41" name="Rectangle 2"/>
            <p:cNvSpPr>
              <a:spLocks/>
            </p:cNvSpPr>
            <p:nvPr/>
          </p:nvSpPr>
          <p:spPr bwMode="auto">
            <a:xfrm>
              <a:off x="2136990" y="4434840"/>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1</a:t>
              </a:r>
              <a:endParaRPr lang="en-US" sz="1200" b="1" dirty="0">
                <a:solidFill>
                  <a:srgbClr val="000000"/>
                </a:solidFill>
                <a:latin typeface="Helvetica"/>
                <a:ea typeface="Trebuchet MS" pitchFamily="-112" charset="0"/>
                <a:cs typeface="Helvetica"/>
                <a:sym typeface="Trebuchet MS" pitchFamily="-112" charset="0"/>
              </a:endParaRPr>
            </a:p>
          </p:txBody>
        </p:sp>
        <p:sp>
          <p:nvSpPr>
            <p:cNvPr id="42" name="Rectangle 2"/>
            <p:cNvSpPr>
              <a:spLocks/>
            </p:cNvSpPr>
            <p:nvPr/>
          </p:nvSpPr>
          <p:spPr bwMode="auto">
            <a:xfrm>
              <a:off x="2219023" y="3443069"/>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4</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44" name="Straight Connector 43"/>
            <p:cNvCxnSpPr>
              <a:stCxn id="31" idx="5"/>
              <a:endCxn id="34" idx="1"/>
            </p:cNvCxnSpPr>
            <p:nvPr/>
          </p:nvCxnSpPr>
          <p:spPr>
            <a:xfrm rot="16200000" flipH="1">
              <a:off x="2431660" y="3568357"/>
              <a:ext cx="647358" cy="722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2" idx="2"/>
              <a:endCxn id="41" idx="0"/>
            </p:cNvCxnSpPr>
            <p:nvPr/>
          </p:nvCxnSpPr>
          <p:spPr>
            <a:xfrm rot="5400000">
              <a:off x="1876283" y="3974882"/>
              <a:ext cx="837883" cy="820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3" idx="6"/>
              <a:endCxn id="34" idx="3"/>
            </p:cNvCxnSpPr>
            <p:nvPr/>
          </p:nvCxnSpPr>
          <p:spPr>
            <a:xfrm flipV="1">
              <a:off x="2336240" y="4369143"/>
              <a:ext cx="780191" cy="1647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31" idx="5"/>
              <a:endCxn id="35" idx="2"/>
            </p:cNvCxnSpPr>
            <p:nvPr/>
          </p:nvCxnSpPr>
          <p:spPr>
            <a:xfrm rot="16200000" flipH="1">
              <a:off x="2935960" y="3064058"/>
              <a:ext cx="623332" cy="17067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image_1215.jpg"/>
          <p:cNvPicPr>
            <a:picLocks noChangeAspect="1"/>
          </p:cNvPicPr>
          <p:nvPr/>
        </p:nvPicPr>
        <p:blipFill>
          <a:blip r:embed="rId2"/>
          <a:stretch>
            <a:fillRect/>
          </a:stretch>
        </p:blipFill>
        <p:spPr>
          <a:xfrm>
            <a:off x="457200" y="685801"/>
            <a:ext cx="8046718" cy="6035039"/>
          </a:xfrm>
          <a:prstGeom prst="rect">
            <a:avLst/>
          </a:prstGeom>
        </p:spPr>
      </p:pic>
      <p:sp>
        <p:nvSpPr>
          <p:cNvPr id="6"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 SCIENCE      The science of the 21</a:t>
            </a:r>
            <a:r>
              <a:rPr lang="hu-HU" sz="2000" b="1" baseline="30000" dirty="0" smtClean="0">
                <a:solidFill>
                  <a:schemeClr val="bg1"/>
                </a:solidFill>
                <a:latin typeface="Helvetica"/>
                <a:cs typeface="Helvetica"/>
              </a:rPr>
              <a:t>st</a:t>
            </a:r>
            <a:r>
              <a:rPr lang="en-US" sz="2000" b="1" dirty="0" smtClean="0">
                <a:solidFill>
                  <a:schemeClr val="bg1"/>
                </a:solidFill>
                <a:latin typeface="Helvetica" pitchFamily="36" charset="0"/>
                <a:ea typeface="Helvetica" pitchFamily="36" charset="0"/>
                <a:cs typeface="Helvetica" pitchFamily="36" charset="0"/>
              </a:rPr>
              <a:t> century </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647988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r>
              <a:rPr lang="en-US" sz="600" i="1" dirty="0" smtClean="0">
                <a:solidFill>
                  <a:schemeClr val="bg1">
                    <a:lumMod val="65000"/>
                  </a:schemeClr>
                </a:solidFill>
                <a:latin typeface="Helvetica" pitchFamily="36" charset="0"/>
                <a:ea typeface="Helvetica" pitchFamily="36" charset="0"/>
                <a:cs typeface="Helvetica" pitchFamily="36" charset="0"/>
              </a:rPr>
              <a:t>January 10,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flipH="1">
            <a:off x="2819401"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11" name="Text Box 8"/>
          <p:cNvSpPr txBox="1">
            <a:spLocks noChangeArrowheads="1"/>
          </p:cNvSpPr>
          <p:nvPr/>
        </p:nvSpPr>
        <p:spPr bwMode="auto">
          <a:xfrm>
            <a:off x="4339480" y="6462307"/>
            <a:ext cx="465041" cy="215444"/>
          </a:xfrm>
          <a:prstGeom prst="rect">
            <a:avLst/>
          </a:prstGeom>
          <a:noFill/>
          <a:ln w="9525">
            <a:noFill/>
            <a:miter lim="800000"/>
            <a:headEnd/>
            <a:tailEnd/>
          </a:ln>
        </p:spPr>
        <p:txBody>
          <a:bodyPr wrap="none">
            <a:prstTxWarp prst="textNoShape">
              <a:avLst/>
            </a:prstTxWarp>
            <a:spAutoFit/>
          </a:bodyPr>
          <a:lstStyle/>
          <a:p>
            <a:pPr algn="ctr"/>
            <a:r>
              <a:rPr lang="de-DE" sz="800" i="1" dirty="0" err="1" smtClean="0">
                <a:latin typeface="Helvetica"/>
                <a:ea typeface="Arial" charset="0"/>
                <a:cs typeface="Helvetica"/>
              </a:rPr>
              <a:t>Years</a:t>
            </a:r>
            <a:endParaRPr lang="de-DE" sz="800" i="1" dirty="0">
              <a:latin typeface="Helvetica"/>
              <a:ea typeface="Arial" charset="0"/>
              <a:cs typeface="Helvetica"/>
            </a:endParaRPr>
          </a:p>
        </p:txBody>
      </p:sp>
      <p:sp>
        <p:nvSpPr>
          <p:cNvPr id="12" name="Text Box 8"/>
          <p:cNvSpPr txBox="1">
            <a:spLocks noChangeArrowheads="1"/>
          </p:cNvSpPr>
          <p:nvPr/>
        </p:nvSpPr>
        <p:spPr bwMode="auto">
          <a:xfrm>
            <a:off x="1" y="3205615"/>
            <a:ext cx="693641" cy="338554"/>
          </a:xfrm>
          <a:prstGeom prst="rect">
            <a:avLst/>
          </a:prstGeom>
          <a:noFill/>
          <a:ln w="9525">
            <a:noFill/>
            <a:miter lim="800000"/>
            <a:headEnd/>
            <a:tailEnd/>
          </a:ln>
        </p:spPr>
        <p:txBody>
          <a:bodyPr wrap="square">
            <a:prstTxWarp prst="textNoShape">
              <a:avLst/>
            </a:prstTxWarp>
            <a:spAutoFit/>
          </a:bodyPr>
          <a:lstStyle/>
          <a:p>
            <a:pPr algn="ctr"/>
            <a:r>
              <a:rPr lang="en-US" sz="800" i="1" dirty="0" smtClean="0">
                <a:latin typeface="Helvetica"/>
                <a:ea typeface="Arial" charset="0"/>
                <a:cs typeface="Helvetica"/>
              </a:rPr>
              <a:t>Times</a:t>
            </a:r>
          </a:p>
          <a:p>
            <a:pPr algn="ctr"/>
            <a:r>
              <a:rPr lang="en-US" sz="800" i="1" dirty="0" smtClean="0">
                <a:latin typeface="Helvetica"/>
                <a:ea typeface="Arial" charset="0"/>
                <a:cs typeface="Helvetica"/>
              </a:rPr>
              <a:t>cited</a:t>
            </a:r>
            <a:endParaRPr lang="de-DE" sz="800" i="1" dirty="0">
              <a:latin typeface="Helvetica"/>
              <a:ea typeface="Arial" charset="0"/>
              <a:cs typeface="Helvetica"/>
            </a:endParaRPr>
          </a:p>
        </p:txBody>
      </p:sp>
      <p:pic>
        <p:nvPicPr>
          <p:cNvPr id="13" name="Picture 12" descr="Picture 1.png"/>
          <p:cNvPicPr>
            <a:picLocks noChangeAspect="1"/>
          </p:cNvPicPr>
          <p:nvPr/>
        </p:nvPicPr>
        <p:blipFill>
          <a:blip r:embed="rId3"/>
          <a:stretch>
            <a:fillRect/>
          </a:stretch>
        </p:blipFill>
        <p:spPr>
          <a:xfrm>
            <a:off x="1592901" y="1051560"/>
            <a:ext cx="2289065" cy="93345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6" name="Rectangle 3"/>
          <p:cNvSpPr>
            <a:spLocks noGrp="1" noChangeArrowheads="1"/>
          </p:cNvSpPr>
          <p:nvPr>
            <p:ph idx="1"/>
          </p:nvPr>
        </p:nvSpPr>
        <p:spPr>
          <a:xfrm>
            <a:off x="2895600" y="1691640"/>
            <a:ext cx="6400800" cy="3810000"/>
          </a:xfrm>
        </p:spPr>
        <p:txBody>
          <a:bodyPr/>
          <a:lstStyle/>
          <a:p>
            <a:pPr>
              <a:buFontTx/>
              <a:buNone/>
            </a:pPr>
            <a:r>
              <a:rPr lang="en-US" sz="1800" b="1" dirty="0">
                <a:solidFill>
                  <a:srgbClr val="C00000"/>
                </a:solidFill>
                <a:latin typeface="Lucida Console" charset="0"/>
              </a:rPr>
              <a:t>     a    </a:t>
            </a:r>
            <a:r>
              <a:rPr lang="en-US" sz="1800" b="1" dirty="0" err="1">
                <a:solidFill>
                  <a:srgbClr val="C00000"/>
                </a:solidFill>
                <a:latin typeface="Lucida Console" charset="0"/>
              </a:rPr>
              <a:t>b</a:t>
            </a:r>
            <a:r>
              <a:rPr lang="en-US" sz="1800" b="1" dirty="0">
                <a:solidFill>
                  <a:srgbClr val="C00000"/>
                </a:solidFill>
                <a:latin typeface="Lucida Console" charset="0"/>
              </a:rPr>
              <a:t>    </a:t>
            </a:r>
            <a:r>
              <a:rPr lang="en-US" sz="1800" b="1" dirty="0" err="1">
                <a:solidFill>
                  <a:srgbClr val="C00000"/>
                </a:solidFill>
                <a:latin typeface="Lucida Console" charset="0"/>
              </a:rPr>
              <a:t>c</a:t>
            </a:r>
            <a:r>
              <a:rPr lang="en-US" sz="1800" b="1" dirty="0">
                <a:solidFill>
                  <a:srgbClr val="C00000"/>
                </a:solidFill>
                <a:latin typeface="Lucida Console" charset="0"/>
              </a:rPr>
              <a:t>    </a:t>
            </a:r>
            <a:r>
              <a:rPr lang="en-US" sz="1800" b="1" dirty="0" err="1">
                <a:solidFill>
                  <a:srgbClr val="C00000"/>
                </a:solidFill>
                <a:latin typeface="Lucida Console" charset="0"/>
              </a:rPr>
              <a:t>d</a:t>
            </a:r>
            <a:r>
              <a:rPr lang="en-US" sz="1800" b="1" dirty="0">
                <a:solidFill>
                  <a:srgbClr val="C00000"/>
                </a:solidFill>
                <a:latin typeface="Lucida Console" charset="0"/>
              </a:rPr>
              <a:t>    </a:t>
            </a:r>
            <a:r>
              <a:rPr lang="en-US" sz="1800" b="1" dirty="0" err="1">
                <a:solidFill>
                  <a:srgbClr val="C00000"/>
                </a:solidFill>
                <a:latin typeface="Lucida Console" charset="0"/>
              </a:rPr>
              <a:t>e</a:t>
            </a:r>
            <a:r>
              <a:rPr lang="en-US" sz="1800" b="1" dirty="0">
                <a:solidFill>
                  <a:srgbClr val="C00000"/>
                </a:solidFill>
                <a:latin typeface="Lucida Console" charset="0"/>
              </a:rPr>
              <a:t>    </a:t>
            </a:r>
            <a:r>
              <a:rPr lang="en-US" sz="1800" b="1" dirty="0" err="1">
                <a:solidFill>
                  <a:srgbClr val="C00000"/>
                </a:solidFill>
                <a:latin typeface="Lucida Console" charset="0"/>
              </a:rPr>
              <a:t>f</a:t>
            </a:r>
            <a:r>
              <a:rPr lang="en-US" sz="1800" b="1" dirty="0">
                <a:solidFill>
                  <a:srgbClr val="C00000"/>
                </a:solidFill>
                <a:latin typeface="Lucida Console" charset="0"/>
              </a:rPr>
              <a:t>    </a:t>
            </a:r>
            <a:r>
              <a:rPr lang="en-US" sz="1800" b="1" dirty="0" err="1">
                <a:solidFill>
                  <a:srgbClr val="C00000"/>
                </a:solidFill>
                <a:latin typeface="Lucida Console" charset="0"/>
              </a:rPr>
              <a:t>g</a:t>
            </a:r>
            <a:r>
              <a:rPr lang="en-US" sz="1800" b="1" dirty="0">
                <a:solidFill>
                  <a:srgbClr val="C00000"/>
                </a:solidFill>
                <a:latin typeface="Lucida Console" charset="0"/>
              </a:rPr>
              <a:t>    </a:t>
            </a:r>
            <a:r>
              <a:rPr lang="en-US" sz="1800" b="1" dirty="0" err="1">
                <a:solidFill>
                  <a:srgbClr val="C00000"/>
                </a:solidFill>
                <a:latin typeface="Lucida Console" charset="0"/>
              </a:rPr>
              <a:t>h</a:t>
            </a:r>
            <a:endParaRPr lang="en-US" sz="1800" b="1" dirty="0">
              <a:solidFill>
                <a:srgbClr val="C00000"/>
              </a:solidFill>
              <a:latin typeface="Lucida Console" charset="0"/>
            </a:endParaRPr>
          </a:p>
          <a:p>
            <a:pPr>
              <a:buFontTx/>
              <a:buNone/>
            </a:pPr>
            <a:r>
              <a:rPr lang="en-US" sz="1800" b="1" dirty="0">
                <a:solidFill>
                  <a:srgbClr val="C00000"/>
                </a:solidFill>
                <a:latin typeface="Lucida Console" charset="0"/>
              </a:rPr>
              <a:t>a</a:t>
            </a:r>
            <a:r>
              <a:rPr lang="en-US" sz="1800" b="1" dirty="0">
                <a:latin typeface="Lucida Console" charset="0"/>
              </a:rPr>
              <a:t>    0    1    0    0    1    0    1    0</a:t>
            </a:r>
          </a:p>
          <a:p>
            <a:pPr>
              <a:buFontTx/>
              <a:buNone/>
            </a:pPr>
            <a:r>
              <a:rPr lang="en-US" sz="1800" b="1" dirty="0" err="1">
                <a:solidFill>
                  <a:srgbClr val="C00000"/>
                </a:solidFill>
                <a:latin typeface="Lucida Console" charset="0"/>
              </a:rPr>
              <a:t>b</a:t>
            </a:r>
            <a:r>
              <a:rPr lang="en-US" sz="1800" b="1" dirty="0">
                <a:latin typeface="Lucida Console" charset="0"/>
              </a:rPr>
              <a:t>    1    0    1    0    0    0    0    1</a:t>
            </a:r>
          </a:p>
          <a:p>
            <a:pPr>
              <a:buFontTx/>
              <a:buNone/>
            </a:pPr>
            <a:r>
              <a:rPr lang="en-US" sz="1800" b="1" dirty="0" err="1">
                <a:solidFill>
                  <a:srgbClr val="C00000"/>
                </a:solidFill>
                <a:latin typeface="Lucida Console" charset="0"/>
              </a:rPr>
              <a:t>c</a:t>
            </a:r>
            <a:r>
              <a:rPr lang="en-US" sz="1800" b="1" dirty="0">
                <a:latin typeface="Lucida Console" charset="0"/>
              </a:rPr>
              <a:t>    0    1    0    1    0    1    1    0</a:t>
            </a:r>
          </a:p>
          <a:p>
            <a:pPr>
              <a:buFontTx/>
              <a:buNone/>
            </a:pPr>
            <a:r>
              <a:rPr lang="en-US" sz="1800" b="1" dirty="0" err="1">
                <a:solidFill>
                  <a:srgbClr val="C00000"/>
                </a:solidFill>
                <a:latin typeface="Lucida Console" charset="0"/>
              </a:rPr>
              <a:t>d</a:t>
            </a:r>
            <a:r>
              <a:rPr lang="en-US" sz="1800" b="1" dirty="0">
                <a:latin typeface="Lucida Console" charset="0"/>
              </a:rPr>
              <a:t>    0    0    1    0    1    0    0    0</a:t>
            </a:r>
          </a:p>
          <a:p>
            <a:pPr>
              <a:buFontTx/>
              <a:buNone/>
            </a:pPr>
            <a:r>
              <a:rPr lang="en-US" sz="1800" b="1" dirty="0" err="1">
                <a:solidFill>
                  <a:srgbClr val="C00000"/>
                </a:solidFill>
                <a:latin typeface="Lucida Console" charset="0"/>
              </a:rPr>
              <a:t>e</a:t>
            </a:r>
            <a:r>
              <a:rPr lang="en-US" sz="1800" b="1" dirty="0">
                <a:latin typeface="Lucida Console" charset="0"/>
              </a:rPr>
              <a:t>    1    0    0    1    0    0    0    0</a:t>
            </a:r>
          </a:p>
          <a:p>
            <a:pPr>
              <a:buFontTx/>
              <a:buNone/>
            </a:pPr>
            <a:r>
              <a:rPr lang="en-US" sz="1800" b="1" dirty="0" err="1">
                <a:solidFill>
                  <a:srgbClr val="C00000"/>
                </a:solidFill>
                <a:latin typeface="Lucida Console" charset="0"/>
              </a:rPr>
              <a:t>f</a:t>
            </a:r>
            <a:r>
              <a:rPr lang="en-US" sz="1800" b="1" dirty="0">
                <a:solidFill>
                  <a:schemeClr val="accent2"/>
                </a:solidFill>
                <a:latin typeface="Lucida Console" charset="0"/>
              </a:rPr>
              <a:t>    </a:t>
            </a:r>
            <a:r>
              <a:rPr lang="en-US" sz="1800" b="1" dirty="0">
                <a:latin typeface="Lucida Console" charset="0"/>
              </a:rPr>
              <a:t>0    0    1    0    0    0    1    0</a:t>
            </a:r>
            <a:endParaRPr lang="en-US" sz="1800" b="1" dirty="0">
              <a:solidFill>
                <a:schemeClr val="accent2"/>
              </a:solidFill>
              <a:latin typeface="Lucida Console" charset="0"/>
            </a:endParaRPr>
          </a:p>
          <a:p>
            <a:pPr>
              <a:buFontTx/>
              <a:buNone/>
            </a:pPr>
            <a:r>
              <a:rPr lang="en-US" sz="1800" b="1" dirty="0" err="1">
                <a:solidFill>
                  <a:srgbClr val="C00000"/>
                </a:solidFill>
                <a:latin typeface="Lucida Console" charset="0"/>
              </a:rPr>
              <a:t>g</a:t>
            </a:r>
            <a:r>
              <a:rPr lang="en-US" sz="1800" b="1" dirty="0">
                <a:solidFill>
                  <a:schemeClr val="accent2"/>
                </a:solidFill>
                <a:latin typeface="Lucida Console" charset="0"/>
              </a:rPr>
              <a:t>    </a:t>
            </a:r>
            <a:r>
              <a:rPr lang="en-US" sz="1800" b="1" dirty="0">
                <a:latin typeface="Lucida Console" charset="0"/>
              </a:rPr>
              <a:t>1    0    1    0    0    0    0    0</a:t>
            </a:r>
            <a:endParaRPr lang="en-US" sz="1800" b="1" dirty="0">
              <a:solidFill>
                <a:schemeClr val="accent2"/>
              </a:solidFill>
              <a:latin typeface="Lucida Console" charset="0"/>
            </a:endParaRPr>
          </a:p>
          <a:p>
            <a:pPr>
              <a:buFontTx/>
              <a:buNone/>
            </a:pPr>
            <a:r>
              <a:rPr lang="en-US" sz="1800" b="1" dirty="0" err="1">
                <a:solidFill>
                  <a:srgbClr val="C00000"/>
                </a:solidFill>
                <a:latin typeface="Lucida Console" charset="0"/>
              </a:rPr>
              <a:t>h</a:t>
            </a:r>
            <a:r>
              <a:rPr lang="en-US" sz="1800" b="1" dirty="0">
                <a:solidFill>
                  <a:schemeClr val="accent2"/>
                </a:solidFill>
                <a:latin typeface="Lucida Console" charset="0"/>
              </a:rPr>
              <a:t>    </a:t>
            </a:r>
            <a:r>
              <a:rPr lang="en-US" sz="1800" b="1" dirty="0">
                <a:latin typeface="Lucida Console" charset="0"/>
              </a:rPr>
              <a:t>0    1    0    0    0    0    0    0</a:t>
            </a:r>
            <a:endParaRPr lang="en-US" sz="3000" b="1" dirty="0">
              <a:solidFill>
                <a:schemeClr val="accent2"/>
              </a:solidFill>
              <a:latin typeface="Arial" charset="0"/>
            </a:endParaRPr>
          </a:p>
          <a:p>
            <a:pPr>
              <a:buFontTx/>
              <a:buNone/>
            </a:pPr>
            <a:endParaRPr lang="en-US" sz="3000" b="1" dirty="0"/>
          </a:p>
          <a:p>
            <a:pPr>
              <a:buFontTx/>
              <a:buNone/>
            </a:pPr>
            <a:endParaRPr lang="en-US" dirty="0"/>
          </a:p>
        </p:txBody>
      </p:sp>
      <p:sp>
        <p:nvSpPr>
          <p:cNvPr id="6"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ADJACENCY MATRIX</a:t>
            </a:r>
          </a:p>
        </p:txBody>
      </p:sp>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grpSp>
        <p:nvGrpSpPr>
          <p:cNvPr id="2" name="Group 72"/>
          <p:cNvGrpSpPr/>
          <p:nvPr/>
        </p:nvGrpSpPr>
        <p:grpSpPr>
          <a:xfrm>
            <a:off x="304800" y="1461967"/>
            <a:ext cx="2224406" cy="4161594"/>
            <a:chOff x="372227" y="1409700"/>
            <a:chExt cx="2224406" cy="3467995"/>
          </a:xfrm>
        </p:grpSpPr>
        <p:sp>
          <p:nvSpPr>
            <p:cNvPr id="8" name="Oval 7"/>
            <p:cNvSpPr/>
            <p:nvPr/>
          </p:nvSpPr>
          <p:spPr>
            <a:xfrm>
              <a:off x="407410" y="1432359"/>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07409" y="470332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87633" y="312982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28833" y="145548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1858469" y="3109223"/>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b</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3" name="Rectangle 2"/>
            <p:cNvSpPr>
              <a:spLocks/>
            </p:cNvSpPr>
            <p:nvPr/>
          </p:nvSpPr>
          <p:spPr bwMode="auto">
            <a:xfrm>
              <a:off x="1905000" y="1432359"/>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e</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4" name="Rectangle 2"/>
            <p:cNvSpPr>
              <a:spLocks/>
            </p:cNvSpPr>
            <p:nvPr/>
          </p:nvSpPr>
          <p:spPr bwMode="auto">
            <a:xfrm>
              <a:off x="372228" y="4654034"/>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g</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5" name="Rectangle 2"/>
            <p:cNvSpPr>
              <a:spLocks/>
            </p:cNvSpPr>
            <p:nvPr/>
          </p:nvSpPr>
          <p:spPr bwMode="auto">
            <a:xfrm>
              <a:off x="372227" y="1409700"/>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a</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16" name="Straight Connector 15"/>
            <p:cNvCxnSpPr>
              <a:stCxn id="8" idx="5"/>
              <a:endCxn id="10" idx="1"/>
            </p:cNvCxnSpPr>
            <p:nvPr/>
          </p:nvCxnSpPr>
          <p:spPr>
            <a:xfrm rot="16200000" flipH="1">
              <a:off x="438833" y="1681020"/>
              <a:ext cx="1581446" cy="13642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5" idx="2"/>
              <a:endCxn id="14" idx="0"/>
            </p:cNvCxnSpPr>
            <p:nvPr/>
          </p:nvCxnSpPr>
          <p:spPr>
            <a:xfrm rot="16200000" flipH="1">
              <a:off x="-1055778" y="3108810"/>
              <a:ext cx="3090446"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8" idx="6"/>
              <a:endCxn id="11" idx="2"/>
            </p:cNvCxnSpPr>
            <p:nvPr/>
          </p:nvCxnSpPr>
          <p:spPr>
            <a:xfrm>
              <a:off x="571479" y="1514394"/>
              <a:ext cx="1357354" cy="231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882302" y="471362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
            <p:cNvSpPr>
              <a:spLocks/>
            </p:cNvSpPr>
            <p:nvPr/>
          </p:nvSpPr>
          <p:spPr bwMode="auto">
            <a:xfrm>
              <a:off x="1858469" y="4690503"/>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c</a:t>
              </a:r>
              <a:endParaRPr lang="en-US" sz="1200" b="1" dirty="0">
                <a:solidFill>
                  <a:srgbClr val="000000"/>
                </a:solidFill>
                <a:latin typeface="Helvetica"/>
                <a:ea typeface="Trebuchet MS" pitchFamily="-112" charset="0"/>
                <a:cs typeface="Helvetica"/>
                <a:sym typeface="Trebuchet MS" pitchFamily="-112" charset="0"/>
              </a:endParaRPr>
            </a:p>
          </p:txBody>
        </p:sp>
        <p:sp>
          <p:nvSpPr>
            <p:cNvPr id="29" name="Oval 28"/>
            <p:cNvSpPr/>
            <p:nvPr/>
          </p:nvSpPr>
          <p:spPr>
            <a:xfrm>
              <a:off x="1152224" y="417602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p:cNvSpPr>
            <p:nvPr/>
          </p:nvSpPr>
          <p:spPr bwMode="auto">
            <a:xfrm>
              <a:off x="1128391" y="4152900"/>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f</a:t>
              </a:r>
              <a:endParaRPr lang="en-US" sz="1200" b="1" dirty="0">
                <a:solidFill>
                  <a:srgbClr val="000000"/>
                </a:solidFill>
                <a:latin typeface="Helvetica"/>
                <a:ea typeface="Trebuchet MS" pitchFamily="-112" charset="0"/>
                <a:cs typeface="Helvetica"/>
                <a:sym typeface="Trebuchet MS" pitchFamily="-112" charset="0"/>
              </a:endParaRPr>
            </a:p>
          </p:txBody>
        </p:sp>
        <p:sp>
          <p:nvSpPr>
            <p:cNvPr id="31" name="Oval 30"/>
            <p:cNvSpPr/>
            <p:nvPr/>
          </p:nvSpPr>
          <p:spPr>
            <a:xfrm>
              <a:off x="1105693" y="312982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2"/>
            <p:cNvSpPr>
              <a:spLocks/>
            </p:cNvSpPr>
            <p:nvPr/>
          </p:nvSpPr>
          <p:spPr bwMode="auto">
            <a:xfrm>
              <a:off x="1081860" y="3106697"/>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h</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35" name="Straight Connector 34"/>
            <p:cNvCxnSpPr>
              <a:stCxn id="9" idx="7"/>
              <a:endCxn id="29" idx="3"/>
            </p:cNvCxnSpPr>
            <p:nvPr/>
          </p:nvCxnSpPr>
          <p:spPr>
            <a:xfrm rot="5400000" flipH="1" flipV="1">
              <a:off x="656207" y="4207310"/>
              <a:ext cx="411289" cy="628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9" idx="5"/>
              <a:endCxn id="27" idx="1"/>
            </p:cNvCxnSpPr>
            <p:nvPr/>
          </p:nvCxnSpPr>
          <p:spPr>
            <a:xfrm rot="16200000" flipH="1">
              <a:off x="1388503" y="4219827"/>
              <a:ext cx="421588" cy="61406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9" idx="6"/>
              <a:endCxn id="28" idx="1"/>
            </p:cNvCxnSpPr>
            <p:nvPr/>
          </p:nvCxnSpPr>
          <p:spPr>
            <a:xfrm flipV="1">
              <a:off x="571478" y="4767448"/>
              <a:ext cx="1286991" cy="1791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2"/>
              <a:endCxn id="28" idx="0"/>
            </p:cNvCxnSpPr>
            <p:nvPr/>
          </p:nvCxnSpPr>
          <p:spPr>
            <a:xfrm rot="5400000">
              <a:off x="1261990" y="3976675"/>
              <a:ext cx="142739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2" idx="3"/>
              <a:endCxn id="12" idx="1"/>
            </p:cNvCxnSpPr>
            <p:nvPr/>
          </p:nvCxnSpPr>
          <p:spPr>
            <a:xfrm>
              <a:off x="1316293" y="3183641"/>
              <a:ext cx="542176" cy="252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2391364" y="315041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2"/>
            <p:cNvSpPr>
              <a:spLocks/>
            </p:cNvSpPr>
            <p:nvPr/>
          </p:nvSpPr>
          <p:spPr bwMode="auto">
            <a:xfrm>
              <a:off x="2362200" y="3129820"/>
              <a:ext cx="234433"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d</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58" name="Straight Connector 57"/>
            <p:cNvCxnSpPr>
              <a:stCxn id="13" idx="2"/>
              <a:endCxn id="57" idx="0"/>
            </p:cNvCxnSpPr>
            <p:nvPr/>
          </p:nvCxnSpPr>
          <p:spPr>
            <a:xfrm rot="16200000" flipH="1">
              <a:off x="1479031" y="2129433"/>
              <a:ext cx="1543573"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7" idx="7"/>
              <a:endCxn id="57" idx="2"/>
            </p:cNvCxnSpPr>
            <p:nvPr/>
          </p:nvCxnSpPr>
          <p:spPr>
            <a:xfrm rot="5400000" flipH="1" flipV="1">
              <a:off x="1523908" y="3782145"/>
              <a:ext cx="1453945" cy="45707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1" name="Text Box 3"/>
          <p:cNvSpPr txBox="1">
            <a:spLocks noChangeArrowheads="1"/>
          </p:cNvSpPr>
          <p:nvPr/>
        </p:nvSpPr>
        <p:spPr bwMode="auto">
          <a:xfrm>
            <a:off x="3149600" y="813316"/>
            <a:ext cx="6070600" cy="945900"/>
          </a:xfrm>
          <a:prstGeom prst="rect">
            <a:avLst/>
          </a:prstGeom>
          <a:noFill/>
          <a:ln w="9525">
            <a:noFill/>
            <a:miter lim="800000"/>
            <a:headEnd/>
            <a:tailEnd/>
          </a:ln>
        </p:spPr>
        <p:txBody>
          <a:bodyPr wrap="square">
            <a:prstTxWarp prst="textNoShape">
              <a:avLst/>
            </a:prstTxWarp>
            <a:spAutoFit/>
          </a:bodyPr>
          <a:lstStyle/>
          <a:p>
            <a:pPr>
              <a:lnSpc>
                <a:spcPct val="180000"/>
              </a:lnSpc>
            </a:pPr>
            <a:r>
              <a:rPr lang="en-US" sz="1600" dirty="0" smtClean="0">
                <a:solidFill>
                  <a:schemeClr val="accent2"/>
                </a:solidFill>
                <a:latin typeface="Helvetica"/>
                <a:cs typeface="Helvetica"/>
              </a:rPr>
              <a:t>Node </a:t>
            </a:r>
            <a:r>
              <a:rPr lang="en-US" sz="1600" dirty="0">
                <a:solidFill>
                  <a:schemeClr val="accent2"/>
                </a:solidFill>
                <a:latin typeface="Helvetica"/>
                <a:cs typeface="Helvetica"/>
              </a:rPr>
              <a:t>degree</a:t>
            </a:r>
            <a:r>
              <a:rPr lang="en-US" sz="1600" dirty="0">
                <a:latin typeface="Helvetica"/>
                <a:cs typeface="Helvetica"/>
              </a:rPr>
              <a:t>: the number of</a:t>
            </a:r>
            <a:r>
              <a:rPr lang="en-US" sz="1600" dirty="0" smtClean="0">
                <a:latin typeface="Helvetica"/>
                <a:cs typeface="Helvetica"/>
              </a:rPr>
              <a:t> links connected </a:t>
            </a:r>
            <a:r>
              <a:rPr lang="en-US" sz="1600" dirty="0">
                <a:latin typeface="Helvetica"/>
                <a:cs typeface="Helvetica"/>
              </a:rPr>
              <a:t>to the node.</a:t>
            </a:r>
            <a:endParaRPr lang="en-US" sz="1600" dirty="0" smtClean="0">
              <a:latin typeface="Helvetica"/>
              <a:cs typeface="Helvetica"/>
            </a:endParaRPr>
          </a:p>
          <a:p>
            <a:pPr>
              <a:lnSpc>
                <a:spcPct val="180000"/>
              </a:lnSpc>
            </a:pPr>
            <a:endParaRPr lang="en-US" sz="1600" dirty="0" smtClean="0">
              <a:latin typeface="Helvetica"/>
              <a:cs typeface="Helvetica"/>
            </a:endParaRPr>
          </a:p>
        </p:txBody>
      </p:sp>
      <p:graphicFrame>
        <p:nvGraphicFramePr>
          <p:cNvPr id="1026" name="Object 7"/>
          <p:cNvGraphicFramePr>
            <a:graphicFrameLocks noChangeAspect="1"/>
          </p:cNvGraphicFramePr>
          <p:nvPr/>
        </p:nvGraphicFramePr>
        <p:xfrm>
          <a:off x="4319588" y="1691641"/>
          <a:ext cx="557212" cy="323279"/>
        </p:xfrm>
        <a:graphic>
          <a:graphicData uri="http://schemas.openxmlformats.org/presentationml/2006/ole">
            <p:oleObj spid="_x0000_s37890" name="Equation" r:id="rId3" imgW="431800" imgH="177800" progId="Equation.3">
              <p:embed/>
            </p:oleObj>
          </a:graphicData>
        </a:graphic>
      </p:graphicFrame>
      <p:graphicFrame>
        <p:nvGraphicFramePr>
          <p:cNvPr id="96264" name="Object 8"/>
          <p:cNvGraphicFramePr>
            <a:graphicFrameLocks noChangeAspect="1"/>
          </p:cNvGraphicFramePr>
          <p:nvPr/>
        </p:nvGraphicFramePr>
        <p:xfrm>
          <a:off x="6934200" y="4035158"/>
          <a:ext cx="963612" cy="674002"/>
        </p:xfrm>
        <a:graphic>
          <a:graphicData uri="http://schemas.openxmlformats.org/presentationml/2006/ole">
            <p:oleObj spid="_x0000_s37891" name="Equation" r:id="rId4" imgW="635000" imgH="444500" progId="Equation.3">
              <p:embed/>
            </p:oleObj>
          </a:graphicData>
        </a:graphic>
      </p:graphicFrame>
      <p:sp>
        <p:nvSpPr>
          <p:cNvPr id="18"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NODE DEGREES</a:t>
            </a:r>
          </a:p>
        </p:txBody>
      </p:sp>
      <p:sp>
        <p:nvSpPr>
          <p:cNvPr id="19" name="TextBox 18"/>
          <p:cNvSpPr txBox="1"/>
          <p:nvPr/>
        </p:nvSpPr>
        <p:spPr>
          <a:xfrm rot="16200000">
            <a:off x="-881688" y="1719888"/>
            <a:ext cx="2377440" cy="461665"/>
          </a:xfrm>
          <a:prstGeom prst="rect">
            <a:avLst/>
          </a:prstGeom>
          <a:noFill/>
        </p:spPr>
        <p:txBody>
          <a:bodyPr wrap="square" rtlCol="0">
            <a:spAutoFit/>
          </a:bodyPr>
          <a:lstStyle/>
          <a:p>
            <a:r>
              <a:rPr lang="en-US" sz="2400" b="1" dirty="0" smtClean="0">
                <a:latin typeface="Helvetica"/>
                <a:cs typeface="Helvetica"/>
              </a:rPr>
              <a:t>Undirected</a:t>
            </a:r>
            <a:endParaRPr lang="en-US" sz="2400" dirty="0">
              <a:latin typeface="Helvetica"/>
              <a:cs typeface="Helvetica"/>
            </a:endParaRPr>
          </a:p>
        </p:txBody>
      </p:sp>
      <p:sp>
        <p:nvSpPr>
          <p:cNvPr id="21" name="Rectangle 20"/>
          <p:cNvSpPr/>
          <p:nvPr/>
        </p:nvSpPr>
        <p:spPr>
          <a:xfrm>
            <a:off x="266701" y="3429000"/>
            <a:ext cx="8648699" cy="11271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107817" y="4358230"/>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1025782" y="5541597"/>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946015" y="5274278"/>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954615" y="5175837"/>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2"/>
          <p:cNvSpPr>
            <a:spLocks/>
          </p:cNvSpPr>
          <p:nvPr/>
        </p:nvSpPr>
        <p:spPr bwMode="auto">
          <a:xfrm>
            <a:off x="1916851" y="5249561"/>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2</a:t>
            </a:r>
            <a:endParaRPr lang="en-US" sz="1200" b="1" dirty="0">
              <a:solidFill>
                <a:srgbClr val="000000"/>
              </a:solidFill>
              <a:latin typeface="Helvetica"/>
              <a:ea typeface="Trebuchet MS" pitchFamily="-112" charset="0"/>
              <a:cs typeface="Helvetica"/>
              <a:sym typeface="Trebuchet MS" pitchFamily="-112" charset="0"/>
            </a:endParaRPr>
          </a:p>
        </p:txBody>
      </p:sp>
      <p:sp>
        <p:nvSpPr>
          <p:cNvPr id="65" name="Rectangle 2"/>
          <p:cNvSpPr>
            <a:spLocks/>
          </p:cNvSpPr>
          <p:nvPr/>
        </p:nvSpPr>
        <p:spPr bwMode="auto">
          <a:xfrm>
            <a:off x="2930782" y="5148089"/>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3</a:t>
            </a:r>
            <a:endParaRPr lang="en-US" sz="1200" b="1" dirty="0">
              <a:solidFill>
                <a:srgbClr val="000000"/>
              </a:solidFill>
              <a:latin typeface="Helvetica"/>
              <a:ea typeface="Trebuchet MS" pitchFamily="-112" charset="0"/>
              <a:cs typeface="Helvetica"/>
              <a:sym typeface="Trebuchet MS" pitchFamily="-112" charset="0"/>
            </a:endParaRPr>
          </a:p>
        </p:txBody>
      </p:sp>
      <p:sp>
        <p:nvSpPr>
          <p:cNvPr id="66" name="Rectangle 2"/>
          <p:cNvSpPr>
            <a:spLocks/>
          </p:cNvSpPr>
          <p:nvPr/>
        </p:nvSpPr>
        <p:spPr bwMode="auto">
          <a:xfrm>
            <a:off x="990601" y="552116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1</a:t>
            </a:r>
            <a:endParaRPr lang="en-US" sz="1200" b="1" dirty="0">
              <a:solidFill>
                <a:srgbClr val="000000"/>
              </a:solidFill>
              <a:latin typeface="Helvetica"/>
              <a:ea typeface="Trebuchet MS" pitchFamily="-112" charset="0"/>
              <a:cs typeface="Helvetica"/>
              <a:sym typeface="Trebuchet MS" pitchFamily="-112" charset="0"/>
            </a:endParaRPr>
          </a:p>
        </p:txBody>
      </p:sp>
      <p:sp>
        <p:nvSpPr>
          <p:cNvPr id="67" name="Rectangle 2"/>
          <p:cNvSpPr>
            <a:spLocks/>
          </p:cNvSpPr>
          <p:nvPr/>
        </p:nvSpPr>
        <p:spPr bwMode="auto">
          <a:xfrm>
            <a:off x="1072634" y="4331039"/>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4</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68" name="Straight Connector 67"/>
          <p:cNvCxnSpPr>
            <a:stCxn id="60" idx="5"/>
            <a:endCxn id="62" idx="1"/>
          </p:cNvCxnSpPr>
          <p:nvPr/>
        </p:nvCxnSpPr>
        <p:spPr>
          <a:xfrm rot="16200000" flipH="1">
            <a:off x="1220534" y="4553603"/>
            <a:ext cx="776830" cy="722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7" idx="2"/>
            <a:endCxn id="66" idx="0"/>
          </p:cNvCxnSpPr>
          <p:nvPr/>
        </p:nvCxnSpPr>
        <p:spPr>
          <a:xfrm rot="5400000">
            <a:off x="646106" y="4977418"/>
            <a:ext cx="1005459" cy="820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1" idx="6"/>
            <a:endCxn id="62" idx="3"/>
          </p:cNvCxnSpPr>
          <p:nvPr/>
        </p:nvCxnSpPr>
        <p:spPr>
          <a:xfrm flipV="1">
            <a:off x="1189851" y="5442328"/>
            <a:ext cx="780191" cy="1977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0" idx="5"/>
            <a:endCxn id="63" idx="2"/>
          </p:cNvCxnSpPr>
          <p:nvPr/>
        </p:nvCxnSpPr>
        <p:spPr>
          <a:xfrm rot="16200000" flipH="1">
            <a:off x="1727237" y="4046901"/>
            <a:ext cx="747998" cy="17067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6270" name="Object 14"/>
          <p:cNvGraphicFramePr>
            <a:graphicFrameLocks noChangeAspect="1"/>
          </p:cNvGraphicFramePr>
          <p:nvPr/>
        </p:nvGraphicFramePr>
        <p:xfrm>
          <a:off x="3802063" y="4016978"/>
          <a:ext cx="2149475" cy="1623060"/>
        </p:xfrm>
        <a:graphic>
          <a:graphicData uri="http://schemas.openxmlformats.org/presentationml/2006/ole">
            <p:oleObj spid="_x0000_s37892" name="Equation" r:id="rId5" imgW="1193800" imgH="901700" progId="Equation.3">
              <p:embed/>
            </p:oleObj>
          </a:graphicData>
        </a:graphic>
      </p:graphicFrame>
      <p:sp>
        <p:nvSpPr>
          <p:cNvPr id="72" name="Rectangle 71"/>
          <p:cNvSpPr/>
          <p:nvPr/>
        </p:nvSpPr>
        <p:spPr>
          <a:xfrm>
            <a:off x="4800600" y="4016978"/>
            <a:ext cx="304800" cy="1623060"/>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73" name="Rectangle 72"/>
          <p:cNvSpPr/>
          <p:nvPr/>
        </p:nvSpPr>
        <p:spPr>
          <a:xfrm>
            <a:off x="6859588" y="4035158"/>
            <a:ext cx="1143000" cy="674002"/>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96271" name="Object 15"/>
          <p:cNvGraphicFramePr>
            <a:graphicFrameLocks noChangeAspect="1"/>
          </p:cNvGraphicFramePr>
          <p:nvPr/>
        </p:nvGraphicFramePr>
        <p:xfrm>
          <a:off x="6981826" y="4892040"/>
          <a:ext cx="1020763" cy="672466"/>
        </p:xfrm>
        <a:graphic>
          <a:graphicData uri="http://schemas.openxmlformats.org/presentationml/2006/ole">
            <p:oleObj spid="_x0000_s37893" name="Equation" r:id="rId6" imgW="673100" imgH="444500" progId="Equation.3">
              <p:embed/>
            </p:oleObj>
          </a:graphicData>
        </a:graphic>
      </p:graphicFrame>
      <p:sp>
        <p:nvSpPr>
          <p:cNvPr id="74" name="Rectangle 73"/>
          <p:cNvSpPr/>
          <p:nvPr/>
        </p:nvSpPr>
        <p:spPr>
          <a:xfrm>
            <a:off x="4419601" y="4422480"/>
            <a:ext cx="1455737" cy="378121"/>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75" name="Rectangle 74"/>
          <p:cNvSpPr/>
          <p:nvPr/>
        </p:nvSpPr>
        <p:spPr>
          <a:xfrm>
            <a:off x="6858000" y="4949558"/>
            <a:ext cx="1143000" cy="674002"/>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96272" name="Object 16"/>
          <p:cNvGraphicFramePr>
            <a:graphicFrameLocks noChangeAspect="1"/>
          </p:cNvGraphicFramePr>
          <p:nvPr/>
        </p:nvGraphicFramePr>
        <p:xfrm>
          <a:off x="6640512" y="5897880"/>
          <a:ext cx="1741488" cy="600076"/>
        </p:xfrm>
        <a:graphic>
          <a:graphicData uri="http://schemas.openxmlformats.org/presentationml/2006/ole">
            <p:oleObj spid="_x0000_s37894" name="Equation" r:id="rId7" imgW="1320800" imgH="457200" progId="Equation.3">
              <p:embed/>
            </p:oleObj>
          </a:graphicData>
        </a:graphic>
      </p:graphicFrame>
      <p:grpSp>
        <p:nvGrpSpPr>
          <p:cNvPr id="2" name="Group 38"/>
          <p:cNvGrpSpPr/>
          <p:nvPr/>
        </p:nvGrpSpPr>
        <p:grpSpPr>
          <a:xfrm>
            <a:off x="776159" y="894599"/>
            <a:ext cx="2662318" cy="2331354"/>
            <a:chOff x="776159" y="677763"/>
            <a:chExt cx="2662318" cy="1942795"/>
          </a:xfrm>
        </p:grpSpPr>
        <p:sp>
          <p:nvSpPr>
            <p:cNvPr id="40" name="Oval 39"/>
            <p:cNvSpPr/>
            <p:nvPr/>
          </p:nvSpPr>
          <p:spPr>
            <a:xfrm>
              <a:off x="797663" y="6777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13856" y="751182"/>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466972" y="8301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944502" y="1270000"/>
              <a:ext cx="146839" cy="146839"/>
            </a:xfrm>
            <a:prstGeom prst="ellipse">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540436" y="1196580"/>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883603" y="159808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825564" y="132358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235901" y="194310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570804" y="224790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788679" y="239473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29255"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776159" y="1796261"/>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913170" y="239473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a:stCxn id="40" idx="6"/>
              <a:endCxn id="41" idx="2"/>
            </p:cNvCxnSpPr>
            <p:nvPr/>
          </p:nvCxnSpPr>
          <p:spPr>
            <a:xfrm>
              <a:off x="944502" y="751183"/>
              <a:ext cx="669354" cy="734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1" idx="6"/>
              <a:endCxn id="42" idx="2"/>
            </p:cNvCxnSpPr>
            <p:nvPr/>
          </p:nvCxnSpPr>
          <p:spPr>
            <a:xfrm>
              <a:off x="1760695" y="824602"/>
              <a:ext cx="706277" cy="789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3" idx="6"/>
              <a:endCxn id="44" idx="2"/>
            </p:cNvCxnSpPr>
            <p:nvPr/>
          </p:nvCxnSpPr>
          <p:spPr>
            <a:xfrm flipV="1">
              <a:off x="1091341" y="1270000"/>
              <a:ext cx="449095" cy="73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4" idx="5"/>
              <a:endCxn id="45" idx="1"/>
            </p:cNvCxnSpPr>
            <p:nvPr/>
          </p:nvCxnSpPr>
          <p:spPr>
            <a:xfrm rot="16200000" flipH="1">
              <a:off x="1636600" y="1351086"/>
              <a:ext cx="297678" cy="2393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5" idx="5"/>
              <a:endCxn id="47" idx="1"/>
            </p:cNvCxnSpPr>
            <p:nvPr/>
          </p:nvCxnSpPr>
          <p:spPr>
            <a:xfrm rot="16200000" flipH="1">
              <a:off x="2012581" y="1719780"/>
              <a:ext cx="241180" cy="2484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5" idx="7"/>
              <a:endCxn id="46" idx="2"/>
            </p:cNvCxnSpPr>
            <p:nvPr/>
          </p:nvCxnSpPr>
          <p:spPr>
            <a:xfrm rot="5400000" flipH="1" flipV="1">
              <a:off x="2305955" y="1099984"/>
              <a:ext cx="222593" cy="8166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6" idx="3"/>
              <a:endCxn id="47" idx="7"/>
            </p:cNvCxnSpPr>
            <p:nvPr/>
          </p:nvCxnSpPr>
          <p:spPr>
            <a:xfrm rot="5400000">
              <a:off x="2346308" y="1463843"/>
              <a:ext cx="515689" cy="4858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47" idx="5"/>
              <a:endCxn id="48" idx="1"/>
            </p:cNvCxnSpPr>
            <p:nvPr/>
          </p:nvCxnSpPr>
          <p:spPr>
            <a:xfrm rot="16200000" flipH="1">
              <a:off x="2376288" y="2053383"/>
              <a:ext cx="200969" cy="2310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49" idx="6"/>
              <a:endCxn id="48" idx="2"/>
            </p:cNvCxnSpPr>
            <p:nvPr/>
          </p:nvCxnSpPr>
          <p:spPr>
            <a:xfrm flipV="1">
              <a:off x="1935518" y="2321320"/>
              <a:ext cx="635286" cy="1468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47" idx="3"/>
              <a:endCxn id="49" idx="7"/>
            </p:cNvCxnSpPr>
            <p:nvPr/>
          </p:nvCxnSpPr>
          <p:spPr>
            <a:xfrm rot="5400000">
              <a:off x="1911806" y="2070644"/>
              <a:ext cx="347808" cy="343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0" idx="5"/>
              <a:endCxn id="49" idx="1"/>
            </p:cNvCxnSpPr>
            <p:nvPr/>
          </p:nvCxnSpPr>
          <p:spPr>
            <a:xfrm rot="16200000" flipH="1">
              <a:off x="1495192" y="2101251"/>
              <a:ext cx="274389" cy="355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52" idx="0"/>
              <a:endCxn id="51" idx="4"/>
            </p:cNvCxnSpPr>
            <p:nvPr/>
          </p:nvCxnSpPr>
          <p:spPr>
            <a:xfrm rot="16200000" flipV="1">
              <a:off x="692266" y="2100414"/>
              <a:ext cx="451639" cy="1370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2972403" y="1619594"/>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825564" y="24737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91638"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4" name="Straight Connector 83"/>
            <p:cNvCxnSpPr>
              <a:stCxn id="81" idx="5"/>
              <a:endCxn id="83" idx="1"/>
            </p:cNvCxnSpPr>
            <p:nvPr/>
          </p:nvCxnSpPr>
          <p:spPr>
            <a:xfrm rot="16200000" flipH="1">
              <a:off x="3058893" y="1783774"/>
              <a:ext cx="293094" cy="2154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83" idx="3"/>
              <a:endCxn id="82" idx="7"/>
            </p:cNvCxnSpPr>
            <p:nvPr/>
          </p:nvCxnSpPr>
          <p:spPr>
            <a:xfrm rot="5400000">
              <a:off x="2955337" y="2137417"/>
              <a:ext cx="353369" cy="36224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Rectangle 2"/>
            <p:cNvSpPr>
              <a:spLocks/>
            </p:cNvSpPr>
            <p:nvPr/>
          </p:nvSpPr>
          <p:spPr bwMode="auto">
            <a:xfrm>
              <a:off x="887614" y="1416839"/>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latin typeface="Helvetica"/>
                  <a:ea typeface="Trebuchet MS" pitchFamily="-112" charset="0"/>
                  <a:cs typeface="Helvetica"/>
                  <a:sym typeface="Trebuchet MS" pitchFamily="-112" charset="0"/>
                </a:rPr>
                <a:t>j</a:t>
              </a:r>
              <a:endParaRPr lang="en-US" sz="1200" b="1" dirty="0">
                <a:latin typeface="Helvetica"/>
                <a:ea typeface="Trebuchet MS" pitchFamily="-112" charset="0"/>
                <a:cs typeface="Helvetica"/>
                <a:sym typeface="Trebuchet MS" pitchFamily="-112" charset="0"/>
              </a:endParaRPr>
            </a:p>
          </p:txBody>
        </p:sp>
        <p:sp>
          <p:nvSpPr>
            <p:cNvPr id="87" name="Rectangle 2"/>
            <p:cNvSpPr>
              <a:spLocks/>
            </p:cNvSpPr>
            <p:nvPr/>
          </p:nvSpPr>
          <p:spPr bwMode="auto">
            <a:xfrm>
              <a:off x="2006511" y="1910834"/>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latin typeface="Helvetica"/>
                  <a:ea typeface="Trebuchet MS" pitchFamily="-112" charset="0"/>
                  <a:cs typeface="Helvetica"/>
                  <a:sym typeface="Trebuchet MS" pitchFamily="-112" charset="0"/>
                </a:rPr>
                <a:t>i</a:t>
              </a:r>
              <a:endParaRPr lang="en-US" sz="1200" b="1" dirty="0">
                <a:latin typeface="Helvetica"/>
                <a:ea typeface="Trebuchet MS" pitchFamily="-112" charset="0"/>
                <a:cs typeface="Helvetica"/>
                <a:sym typeface="Trebuchet MS" pitchFamily="-112" charset="0"/>
              </a:endParaRPr>
            </a:p>
          </p:txBody>
        </p:sp>
      </p:grpSp>
      <p:sp>
        <p:nvSpPr>
          <p:cNvPr id="89"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1" name="Text Box 3"/>
          <p:cNvSpPr txBox="1">
            <a:spLocks noChangeArrowheads="1"/>
          </p:cNvSpPr>
          <p:nvPr/>
        </p:nvSpPr>
        <p:spPr bwMode="auto">
          <a:xfrm>
            <a:off x="3149600" y="813316"/>
            <a:ext cx="6070600" cy="2702278"/>
          </a:xfrm>
          <a:prstGeom prst="rect">
            <a:avLst/>
          </a:prstGeom>
          <a:noFill/>
          <a:ln w="9525">
            <a:noFill/>
            <a:miter lim="800000"/>
            <a:headEnd/>
            <a:tailEnd/>
          </a:ln>
        </p:spPr>
        <p:txBody>
          <a:bodyPr>
            <a:prstTxWarp prst="textNoShape">
              <a:avLst/>
            </a:prstTxWarp>
            <a:spAutoFit/>
          </a:bodyPr>
          <a:lstStyle/>
          <a:p>
            <a:pPr>
              <a:lnSpc>
                <a:spcPct val="160000"/>
              </a:lnSpc>
            </a:pPr>
            <a:r>
              <a:rPr lang="en-US" sz="1600" dirty="0" smtClean="0">
                <a:latin typeface="Helvetica"/>
                <a:cs typeface="Helvetica"/>
              </a:rPr>
              <a:t>In </a:t>
            </a:r>
            <a:r>
              <a:rPr lang="en-US" sz="1600" i="1" dirty="0">
                <a:latin typeface="Helvetica"/>
                <a:cs typeface="Helvetica"/>
              </a:rPr>
              <a:t>directed networks </a:t>
            </a:r>
            <a:r>
              <a:rPr lang="en-US" sz="1600" dirty="0">
                <a:latin typeface="Helvetica"/>
                <a:cs typeface="Helvetica"/>
              </a:rPr>
              <a:t>we can define</a:t>
            </a:r>
            <a:r>
              <a:rPr lang="en-US" sz="1600" dirty="0" smtClean="0">
                <a:latin typeface="Helvetica"/>
                <a:cs typeface="Helvetica"/>
              </a:rPr>
              <a:t> an </a:t>
            </a:r>
            <a:r>
              <a:rPr lang="en-US" sz="1600" dirty="0">
                <a:solidFill>
                  <a:srgbClr val="800000"/>
                </a:solidFill>
                <a:latin typeface="Helvetica"/>
                <a:cs typeface="Helvetica"/>
              </a:rPr>
              <a:t>in</a:t>
            </a:r>
            <a:r>
              <a:rPr lang="en-US" sz="1600" dirty="0" smtClean="0">
                <a:solidFill>
                  <a:srgbClr val="800000"/>
                </a:solidFill>
                <a:latin typeface="Helvetica"/>
                <a:cs typeface="Helvetica"/>
              </a:rPr>
              <a:t>-degree </a:t>
            </a:r>
            <a:r>
              <a:rPr lang="en-US" sz="1600" dirty="0">
                <a:latin typeface="Helvetica"/>
                <a:cs typeface="Helvetica"/>
              </a:rPr>
              <a:t>and </a:t>
            </a:r>
            <a:r>
              <a:rPr lang="en-US" sz="1600" dirty="0">
                <a:solidFill>
                  <a:srgbClr val="800000"/>
                </a:solidFill>
                <a:latin typeface="Helvetica"/>
                <a:cs typeface="Helvetica"/>
              </a:rPr>
              <a:t>out-degree. </a:t>
            </a:r>
            <a:r>
              <a:rPr lang="en-US" sz="1600" dirty="0">
                <a:latin typeface="Helvetica"/>
                <a:cs typeface="Helvetica"/>
              </a:rPr>
              <a:t>The (total) degree is the sum of in- and out-degree.</a:t>
            </a:r>
          </a:p>
          <a:p>
            <a:pPr>
              <a:lnSpc>
                <a:spcPct val="160000"/>
              </a:lnSpc>
            </a:pPr>
            <a:endParaRPr lang="en-US" sz="1600" dirty="0" smtClean="0">
              <a:latin typeface="Helvetica"/>
              <a:cs typeface="Helvetica"/>
            </a:endParaRPr>
          </a:p>
          <a:p>
            <a:pPr>
              <a:lnSpc>
                <a:spcPct val="160000"/>
              </a:lnSpc>
            </a:pPr>
            <a:endParaRPr lang="en-US" sz="1600" dirty="0" smtClean="0">
              <a:solidFill>
                <a:srgbClr val="FF5050"/>
              </a:solidFill>
              <a:latin typeface="Helvetica"/>
              <a:cs typeface="Helvetica"/>
            </a:endParaRPr>
          </a:p>
          <a:p>
            <a:pPr>
              <a:lnSpc>
                <a:spcPct val="160000"/>
              </a:lnSpc>
            </a:pPr>
            <a:endParaRPr lang="en-US" sz="1600" dirty="0" smtClean="0">
              <a:solidFill>
                <a:srgbClr val="FF5050"/>
              </a:solidFill>
              <a:latin typeface="Helvetica"/>
              <a:cs typeface="Helvetica"/>
            </a:endParaRPr>
          </a:p>
          <a:p>
            <a:pPr>
              <a:lnSpc>
                <a:spcPct val="160000"/>
              </a:lnSpc>
            </a:pPr>
            <a:r>
              <a:rPr lang="en-US" sz="1600" dirty="0" smtClean="0">
                <a:solidFill>
                  <a:srgbClr val="800000"/>
                </a:solidFill>
                <a:latin typeface="Helvetica"/>
                <a:cs typeface="Helvetica"/>
              </a:rPr>
              <a:t>Source</a:t>
            </a:r>
            <a:r>
              <a:rPr lang="en-US" sz="1600" dirty="0">
                <a:latin typeface="Helvetica"/>
                <a:cs typeface="Helvetica"/>
              </a:rPr>
              <a:t>: a node with</a:t>
            </a:r>
            <a:r>
              <a:rPr lang="en-US" sz="1600" dirty="0" smtClean="0">
                <a:latin typeface="Helvetica"/>
                <a:cs typeface="Helvetica"/>
              </a:rPr>
              <a:t> k</a:t>
            </a:r>
            <a:r>
              <a:rPr lang="en-US" sz="1600" baseline="30000" dirty="0" smtClean="0">
                <a:latin typeface="Helvetica"/>
                <a:cs typeface="Helvetica"/>
              </a:rPr>
              <a:t>in</a:t>
            </a:r>
            <a:r>
              <a:rPr lang="en-US" sz="1600" dirty="0" smtClean="0">
                <a:latin typeface="Helvetica"/>
                <a:cs typeface="Helvetica"/>
              </a:rPr>
              <a:t>= 0; </a:t>
            </a:r>
            <a:r>
              <a:rPr lang="en-US" sz="1600" dirty="0" smtClean="0">
                <a:solidFill>
                  <a:srgbClr val="800000"/>
                </a:solidFill>
                <a:latin typeface="Helvetica"/>
                <a:cs typeface="Helvetica"/>
              </a:rPr>
              <a:t>Sink</a:t>
            </a:r>
            <a:r>
              <a:rPr lang="en-US" sz="1600" dirty="0">
                <a:latin typeface="Helvetica"/>
                <a:cs typeface="Helvetica"/>
              </a:rPr>
              <a:t>: a node with</a:t>
            </a:r>
            <a:r>
              <a:rPr lang="en-US" sz="1600" dirty="0" smtClean="0">
                <a:latin typeface="Helvetica"/>
                <a:cs typeface="Helvetica"/>
              </a:rPr>
              <a:t> </a:t>
            </a:r>
            <a:r>
              <a:rPr lang="en-US" sz="1600" dirty="0" err="1" smtClean="0">
                <a:latin typeface="Helvetica"/>
                <a:cs typeface="Helvetica"/>
              </a:rPr>
              <a:t>k</a:t>
            </a:r>
            <a:r>
              <a:rPr lang="en-US" sz="1600" baseline="30000" dirty="0" err="1" smtClean="0">
                <a:latin typeface="Helvetica"/>
                <a:cs typeface="Helvetica"/>
              </a:rPr>
              <a:t>out</a:t>
            </a:r>
            <a:r>
              <a:rPr lang="en-US" sz="1600" dirty="0" smtClean="0">
                <a:latin typeface="Helvetica"/>
                <a:cs typeface="Helvetica"/>
              </a:rPr>
              <a:t>= </a:t>
            </a:r>
            <a:r>
              <a:rPr lang="en-US" sz="1600" dirty="0">
                <a:latin typeface="Helvetica"/>
                <a:cs typeface="Helvetica"/>
              </a:rPr>
              <a:t>0.</a:t>
            </a:r>
            <a:endParaRPr lang="en-US" sz="1600" dirty="0" smtClean="0">
              <a:latin typeface="Helvetica"/>
              <a:cs typeface="Helvetica"/>
            </a:endParaRPr>
          </a:p>
          <a:p>
            <a:pPr>
              <a:buFontTx/>
              <a:buChar char="•"/>
            </a:pPr>
            <a:endParaRPr lang="en-US" sz="1600" dirty="0">
              <a:latin typeface="Helvetica"/>
              <a:cs typeface="Helvetica"/>
            </a:endParaRPr>
          </a:p>
        </p:txBody>
      </p:sp>
      <p:sp>
        <p:nvSpPr>
          <p:cNvPr id="1033" name="AutoShape 9"/>
          <p:cNvSpPr>
            <a:spLocks noChangeArrowheads="1"/>
          </p:cNvSpPr>
          <p:nvPr/>
        </p:nvSpPr>
        <p:spPr bwMode="auto">
          <a:xfrm>
            <a:off x="1143001" y="1911428"/>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graphicFrame>
        <p:nvGraphicFramePr>
          <p:cNvPr id="1027" name="Object 11"/>
          <p:cNvGraphicFramePr>
            <a:graphicFrameLocks noChangeAspect="1"/>
          </p:cNvGraphicFramePr>
          <p:nvPr/>
        </p:nvGraphicFramePr>
        <p:xfrm>
          <a:off x="3505199" y="1864677"/>
          <a:ext cx="852488" cy="441325"/>
        </p:xfrm>
        <a:graphic>
          <a:graphicData uri="http://schemas.openxmlformats.org/presentationml/2006/ole">
            <p:oleObj spid="_x0000_s38914" name="Equation" r:id="rId3" imgW="7315200" imgH="3759200" progId="Equation.3">
              <p:embed/>
            </p:oleObj>
          </a:graphicData>
        </a:graphic>
      </p:graphicFrame>
      <p:graphicFrame>
        <p:nvGraphicFramePr>
          <p:cNvPr id="1028" name="Object 12"/>
          <p:cNvGraphicFramePr>
            <a:graphicFrameLocks noChangeAspect="1"/>
          </p:cNvGraphicFramePr>
          <p:nvPr/>
        </p:nvGraphicFramePr>
        <p:xfrm>
          <a:off x="4572001" y="1849595"/>
          <a:ext cx="922337" cy="439738"/>
        </p:xfrm>
        <a:graphic>
          <a:graphicData uri="http://schemas.openxmlformats.org/presentationml/2006/ole">
            <p:oleObj spid="_x0000_s38915" name="Equation" r:id="rId4" imgW="7315200" imgH="3479800" progId="Equation.3">
              <p:embed/>
            </p:oleObj>
          </a:graphicData>
        </a:graphic>
      </p:graphicFrame>
      <p:graphicFrame>
        <p:nvGraphicFramePr>
          <p:cNvPr id="1029" name="Object 14"/>
          <p:cNvGraphicFramePr>
            <a:graphicFrameLocks noChangeAspect="1"/>
          </p:cNvGraphicFramePr>
          <p:nvPr/>
        </p:nvGraphicFramePr>
        <p:xfrm>
          <a:off x="5867401" y="1849595"/>
          <a:ext cx="803275" cy="439738"/>
        </p:xfrm>
        <a:graphic>
          <a:graphicData uri="http://schemas.openxmlformats.org/presentationml/2006/ole">
            <p:oleObj spid="_x0000_s38916" name="Equation" r:id="rId5" imgW="7315200" imgH="3975100" progId="Equation.3">
              <p:embed/>
            </p:oleObj>
          </a:graphicData>
        </a:graphic>
      </p:graphicFrame>
      <p:graphicFrame>
        <p:nvGraphicFramePr>
          <p:cNvPr id="96265" name="Object 9"/>
          <p:cNvGraphicFramePr>
            <a:graphicFrameLocks noChangeAspect="1"/>
          </p:cNvGraphicFramePr>
          <p:nvPr/>
        </p:nvGraphicFramePr>
        <p:xfrm flipH="1" flipV="1">
          <a:off x="5984082" y="4512276"/>
          <a:ext cx="985837" cy="615314"/>
        </p:xfrm>
        <a:graphic>
          <a:graphicData uri="http://schemas.openxmlformats.org/presentationml/2006/ole">
            <p:oleObj spid="_x0000_s38917" name="Equation" r:id="rId6" imgW="711200" imgH="444500" progId="Equation.3">
              <p:embed/>
            </p:oleObj>
          </a:graphicData>
        </a:graphic>
      </p:graphicFrame>
      <p:graphicFrame>
        <p:nvGraphicFramePr>
          <p:cNvPr id="96266" name="Object 10"/>
          <p:cNvGraphicFramePr>
            <a:graphicFrameLocks noChangeAspect="1"/>
          </p:cNvGraphicFramePr>
          <p:nvPr/>
        </p:nvGraphicFramePr>
        <p:xfrm>
          <a:off x="5984081" y="5355951"/>
          <a:ext cx="915334" cy="536575"/>
        </p:xfrm>
        <a:graphic>
          <a:graphicData uri="http://schemas.openxmlformats.org/presentationml/2006/ole">
            <p:oleObj spid="_x0000_s38918" name="Equation" r:id="rId7" imgW="736600" imgH="431800" progId="Equation.3">
              <p:embed/>
            </p:oleObj>
          </a:graphicData>
        </a:graphic>
      </p:graphicFrame>
      <p:graphicFrame>
        <p:nvGraphicFramePr>
          <p:cNvPr id="96267" name="Object 11"/>
          <p:cNvGraphicFramePr>
            <a:graphicFrameLocks noChangeAspect="1"/>
          </p:cNvGraphicFramePr>
          <p:nvPr/>
        </p:nvGraphicFramePr>
        <p:xfrm>
          <a:off x="5811838" y="6103620"/>
          <a:ext cx="2176462" cy="600076"/>
        </p:xfrm>
        <a:graphic>
          <a:graphicData uri="http://schemas.openxmlformats.org/presentationml/2006/ole">
            <p:oleObj spid="_x0000_s38919" name="Equation" r:id="rId8" imgW="1651000" imgH="457200" progId="Equation.3">
              <p:embed/>
            </p:oleObj>
          </a:graphicData>
        </a:graphic>
      </p:graphicFrame>
      <p:sp>
        <p:nvSpPr>
          <p:cNvPr id="18"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NODE DEGREES</a:t>
            </a:r>
          </a:p>
        </p:txBody>
      </p:sp>
      <p:sp>
        <p:nvSpPr>
          <p:cNvPr id="20" name="TextBox 19"/>
          <p:cNvSpPr txBox="1"/>
          <p:nvPr/>
        </p:nvSpPr>
        <p:spPr>
          <a:xfrm rot="16200000">
            <a:off x="-881687" y="1643688"/>
            <a:ext cx="2377440" cy="461665"/>
          </a:xfrm>
          <a:prstGeom prst="rect">
            <a:avLst/>
          </a:prstGeom>
          <a:noFill/>
        </p:spPr>
        <p:txBody>
          <a:bodyPr wrap="square" rtlCol="0">
            <a:spAutoFit/>
          </a:bodyPr>
          <a:lstStyle/>
          <a:p>
            <a:r>
              <a:rPr lang="en-US" sz="2400" b="1" dirty="0" smtClean="0">
                <a:latin typeface="Helvetica"/>
                <a:cs typeface="Helvetica"/>
              </a:rPr>
              <a:t>Directed</a:t>
            </a:r>
            <a:endParaRPr lang="en-US" sz="2400" dirty="0">
              <a:latin typeface="Helvetica"/>
              <a:cs typeface="Helvetica"/>
            </a:endParaRPr>
          </a:p>
        </p:txBody>
      </p:sp>
      <p:sp>
        <p:nvSpPr>
          <p:cNvPr id="21" name="Rectangle 20"/>
          <p:cNvSpPr/>
          <p:nvPr/>
        </p:nvSpPr>
        <p:spPr>
          <a:xfrm>
            <a:off x="266701" y="3956366"/>
            <a:ext cx="8648699" cy="11271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54"/>
          <p:cNvGrpSpPr/>
          <p:nvPr/>
        </p:nvGrpSpPr>
        <p:grpSpPr>
          <a:xfrm>
            <a:off x="609601" y="1334326"/>
            <a:ext cx="2608619" cy="1874860"/>
            <a:chOff x="4678340" y="2394466"/>
            <a:chExt cx="2914714" cy="1745714"/>
          </a:xfrm>
        </p:grpSpPr>
        <p:sp>
          <p:nvSpPr>
            <p:cNvPr id="34" name="Oval 33"/>
            <p:cNvSpPr/>
            <p:nvPr/>
          </p:nvSpPr>
          <p:spPr>
            <a:xfrm>
              <a:off x="5181600" y="24970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019800" y="287087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724401" y="3459205"/>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705601" y="257913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428985" y="340119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6729629" y="396857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6" idx="7"/>
              <a:endCxn id="34" idx="4"/>
            </p:cNvCxnSpPr>
            <p:nvPr/>
          </p:nvCxnSpPr>
          <p:spPr>
            <a:xfrm rot="5400000" flipH="1" flipV="1">
              <a:off x="4653006" y="2872603"/>
              <a:ext cx="822066"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5" idx="2"/>
              <a:endCxn id="34" idx="5"/>
            </p:cNvCxnSpPr>
            <p:nvPr/>
          </p:nvCxnSpPr>
          <p:spPr>
            <a:xfrm rot="10800000">
              <a:off x="5321642" y="2637140"/>
              <a:ext cx="698159" cy="3157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6" idx="6"/>
              <a:endCxn id="35" idx="3"/>
            </p:cNvCxnSpPr>
            <p:nvPr/>
          </p:nvCxnSpPr>
          <p:spPr>
            <a:xfrm flipV="1">
              <a:off x="4888470" y="3010916"/>
              <a:ext cx="1155357" cy="5303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7" idx="3"/>
              <a:endCxn id="35" idx="6"/>
            </p:cNvCxnSpPr>
            <p:nvPr/>
          </p:nvCxnSpPr>
          <p:spPr>
            <a:xfrm rot="5400000">
              <a:off x="6339881" y="2563162"/>
              <a:ext cx="233736"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8" idx="1"/>
              <a:endCxn id="37" idx="5"/>
            </p:cNvCxnSpPr>
            <p:nvPr/>
          </p:nvCxnSpPr>
          <p:spPr>
            <a:xfrm rot="16200000" flipV="1">
              <a:off x="6796302" y="2768514"/>
              <a:ext cx="70605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9" idx="7"/>
              <a:endCxn id="38" idx="3"/>
            </p:cNvCxnSpPr>
            <p:nvPr/>
          </p:nvCxnSpPr>
          <p:spPr>
            <a:xfrm rot="5400000" flipH="1" flipV="1">
              <a:off x="6935662" y="3475249"/>
              <a:ext cx="451358"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5937765" y="348323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a:stCxn id="46" idx="5"/>
              <a:endCxn id="39" idx="1"/>
            </p:cNvCxnSpPr>
            <p:nvPr/>
          </p:nvCxnSpPr>
          <p:spPr>
            <a:xfrm rot="16200000" flipH="1">
              <a:off x="6231069" y="3470011"/>
              <a:ext cx="369324"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Rectangle 2"/>
            <p:cNvSpPr>
              <a:spLocks/>
            </p:cNvSpPr>
            <p:nvPr/>
          </p:nvSpPr>
          <p:spPr bwMode="auto">
            <a:xfrm>
              <a:off x="4678340" y="3623274"/>
              <a:ext cx="274660" cy="17194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49" name="Rectangle 2"/>
            <p:cNvSpPr>
              <a:spLocks/>
            </p:cNvSpPr>
            <p:nvPr/>
          </p:nvSpPr>
          <p:spPr bwMode="auto">
            <a:xfrm>
              <a:off x="5663105" y="3472934"/>
              <a:ext cx="274660" cy="17194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50" name="Rectangle 2"/>
            <p:cNvSpPr>
              <a:spLocks/>
            </p:cNvSpPr>
            <p:nvPr/>
          </p:nvSpPr>
          <p:spPr bwMode="auto">
            <a:xfrm>
              <a:off x="6858000" y="3968234"/>
              <a:ext cx="274660" cy="17194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51" name="Rectangle 2"/>
            <p:cNvSpPr>
              <a:spLocks/>
            </p:cNvSpPr>
            <p:nvPr/>
          </p:nvSpPr>
          <p:spPr bwMode="auto">
            <a:xfrm>
              <a:off x="4953000" y="2476501"/>
              <a:ext cx="274660" cy="17194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52" name="Rectangle 2"/>
            <p:cNvSpPr>
              <a:spLocks/>
            </p:cNvSpPr>
            <p:nvPr/>
          </p:nvSpPr>
          <p:spPr bwMode="auto">
            <a:xfrm>
              <a:off x="5964504" y="2686209"/>
              <a:ext cx="274660" cy="17194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53" name="Rectangle 2"/>
            <p:cNvSpPr>
              <a:spLocks/>
            </p:cNvSpPr>
            <p:nvPr/>
          </p:nvSpPr>
          <p:spPr bwMode="auto">
            <a:xfrm>
              <a:off x="6659540" y="2394466"/>
              <a:ext cx="274660" cy="17194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54" name="Rectangle 2"/>
            <p:cNvSpPr>
              <a:spLocks/>
            </p:cNvSpPr>
            <p:nvPr/>
          </p:nvSpPr>
          <p:spPr bwMode="auto">
            <a:xfrm>
              <a:off x="7154325" y="3366873"/>
              <a:ext cx="274660" cy="17194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grpSp>
      <p:sp>
        <p:nvSpPr>
          <p:cNvPr id="55" name="Oval 54"/>
          <p:cNvSpPr/>
          <p:nvPr/>
        </p:nvSpPr>
        <p:spPr>
          <a:xfrm>
            <a:off x="904345" y="4512277"/>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a:endCxn id="55" idx="4"/>
          </p:cNvCxnSpPr>
          <p:nvPr/>
        </p:nvCxnSpPr>
        <p:spPr>
          <a:xfrm rot="5400000" flipH="1" flipV="1">
            <a:off x="452122" y="5161384"/>
            <a:ext cx="986483" cy="820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822310" y="5695643"/>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742543" y="5428324"/>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751143" y="5329883"/>
            <a:ext cx="164069" cy="1968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p:cNvCxnSpPr>
            <a:stCxn id="57" idx="6"/>
            <a:endCxn id="58" idx="3"/>
          </p:cNvCxnSpPr>
          <p:nvPr/>
        </p:nvCxnSpPr>
        <p:spPr>
          <a:xfrm flipV="1">
            <a:off x="986379" y="5596375"/>
            <a:ext cx="780191" cy="1977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5" idx="5"/>
          </p:cNvCxnSpPr>
          <p:nvPr/>
        </p:nvCxnSpPr>
        <p:spPr>
          <a:xfrm rot="16200000" flipH="1">
            <a:off x="1523768" y="4200945"/>
            <a:ext cx="747997" cy="1706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55" idx="5"/>
            <a:endCxn id="58" idx="1"/>
          </p:cNvCxnSpPr>
          <p:nvPr/>
        </p:nvCxnSpPr>
        <p:spPr>
          <a:xfrm rot="16200000" flipH="1">
            <a:off x="1017062" y="4707650"/>
            <a:ext cx="776830" cy="72218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Rectangle 2"/>
          <p:cNvSpPr>
            <a:spLocks/>
          </p:cNvSpPr>
          <p:nvPr/>
        </p:nvSpPr>
        <p:spPr bwMode="auto">
          <a:xfrm>
            <a:off x="869164" y="448756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4</a:t>
            </a:r>
            <a:endParaRPr lang="en-US" sz="1200" b="1" dirty="0">
              <a:solidFill>
                <a:srgbClr val="000000"/>
              </a:solidFill>
              <a:latin typeface="Helvetica"/>
              <a:ea typeface="Trebuchet MS" pitchFamily="-112" charset="0"/>
              <a:cs typeface="Helvetica"/>
              <a:sym typeface="Trebuchet MS" pitchFamily="-112" charset="0"/>
            </a:endParaRPr>
          </a:p>
        </p:txBody>
      </p:sp>
      <p:sp>
        <p:nvSpPr>
          <p:cNvPr id="64" name="Rectangle 2"/>
          <p:cNvSpPr>
            <a:spLocks/>
          </p:cNvSpPr>
          <p:nvPr/>
        </p:nvSpPr>
        <p:spPr bwMode="auto">
          <a:xfrm>
            <a:off x="1712063" y="5403607"/>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2</a:t>
            </a:r>
            <a:endParaRPr lang="en-US" sz="1200" b="1" dirty="0">
              <a:solidFill>
                <a:srgbClr val="000000"/>
              </a:solidFill>
              <a:latin typeface="Helvetica"/>
              <a:ea typeface="Trebuchet MS" pitchFamily="-112" charset="0"/>
              <a:cs typeface="Helvetica"/>
              <a:sym typeface="Trebuchet MS" pitchFamily="-112" charset="0"/>
            </a:endParaRPr>
          </a:p>
        </p:txBody>
      </p:sp>
      <p:sp>
        <p:nvSpPr>
          <p:cNvPr id="65" name="Rectangle 2"/>
          <p:cNvSpPr>
            <a:spLocks/>
          </p:cNvSpPr>
          <p:nvPr/>
        </p:nvSpPr>
        <p:spPr bwMode="auto">
          <a:xfrm>
            <a:off x="2727310" y="529879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3</a:t>
            </a:r>
            <a:endParaRPr lang="en-US" sz="1200" b="1" dirty="0">
              <a:solidFill>
                <a:srgbClr val="000000"/>
              </a:solidFill>
              <a:latin typeface="Helvetica"/>
              <a:ea typeface="Trebuchet MS" pitchFamily="-112" charset="0"/>
              <a:cs typeface="Helvetica"/>
              <a:sym typeface="Trebuchet MS" pitchFamily="-112" charset="0"/>
            </a:endParaRPr>
          </a:p>
        </p:txBody>
      </p:sp>
      <p:sp>
        <p:nvSpPr>
          <p:cNvPr id="66" name="Rectangle 2"/>
          <p:cNvSpPr>
            <a:spLocks/>
          </p:cNvSpPr>
          <p:nvPr/>
        </p:nvSpPr>
        <p:spPr bwMode="auto">
          <a:xfrm>
            <a:off x="797663" y="5671869"/>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1</a:t>
            </a:r>
            <a:endParaRPr lang="en-US" sz="1200" b="1" dirty="0">
              <a:solidFill>
                <a:srgbClr val="000000"/>
              </a:solidFill>
              <a:latin typeface="Helvetica"/>
              <a:ea typeface="Trebuchet MS" pitchFamily="-112" charset="0"/>
              <a:cs typeface="Helvetica"/>
              <a:sym typeface="Trebuchet MS" pitchFamily="-112" charset="0"/>
            </a:endParaRPr>
          </a:p>
        </p:txBody>
      </p:sp>
      <p:graphicFrame>
        <p:nvGraphicFramePr>
          <p:cNvPr id="226314" name="Object 10"/>
          <p:cNvGraphicFramePr>
            <a:graphicFrameLocks noChangeAspect="1"/>
          </p:cNvGraphicFramePr>
          <p:nvPr/>
        </p:nvGraphicFramePr>
        <p:xfrm>
          <a:off x="3218220" y="4487263"/>
          <a:ext cx="2149475" cy="1623060"/>
        </p:xfrm>
        <a:graphic>
          <a:graphicData uri="http://schemas.openxmlformats.org/presentationml/2006/ole">
            <p:oleObj spid="_x0000_s38920" name="Equation" r:id="rId9" imgW="1193800" imgH="901700" progId="Equation.3">
              <p:embed/>
            </p:oleObj>
          </a:graphicData>
        </a:graphic>
      </p:graphicFrame>
      <p:sp>
        <p:nvSpPr>
          <p:cNvPr id="67" name="Rectangle 66"/>
          <p:cNvSpPr/>
          <p:nvPr/>
        </p:nvSpPr>
        <p:spPr>
          <a:xfrm>
            <a:off x="5029200" y="4487263"/>
            <a:ext cx="304800" cy="1623060"/>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68" name="Rectangle 67"/>
          <p:cNvSpPr/>
          <p:nvPr/>
        </p:nvSpPr>
        <p:spPr>
          <a:xfrm>
            <a:off x="5905500" y="4512276"/>
            <a:ext cx="1143000" cy="674002"/>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69" name="Rectangle 68"/>
          <p:cNvSpPr/>
          <p:nvPr/>
        </p:nvSpPr>
        <p:spPr>
          <a:xfrm>
            <a:off x="3878264" y="5715001"/>
            <a:ext cx="1455737" cy="378121"/>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70" name="Rectangle 69"/>
          <p:cNvSpPr/>
          <p:nvPr/>
        </p:nvSpPr>
        <p:spPr>
          <a:xfrm>
            <a:off x="5943600" y="5403608"/>
            <a:ext cx="1143000" cy="489860"/>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616151" y="1375172"/>
            <a:ext cx="7902773" cy="4509492"/>
          </a:xfrm>
        </p:spPr>
        <p:txBody>
          <a:bodyPr>
            <a:normAutofit/>
          </a:bodyPr>
          <a:lstStyle/>
          <a:p>
            <a:pPr marL="636218">
              <a:buNone/>
            </a:pPr>
            <a:r>
              <a:rPr lang="en-US" sz="1600" dirty="0">
                <a:latin typeface="Helvetica"/>
                <a:cs typeface="Helvetica"/>
              </a:rPr>
              <a:t>We have a sample of values </a:t>
            </a:r>
            <a:r>
              <a:rPr lang="en-US" sz="1600" b="1" dirty="0">
                <a:latin typeface="Helvetica"/>
                <a:cs typeface="Helvetica"/>
              </a:rPr>
              <a:t>x</a:t>
            </a:r>
            <a:r>
              <a:rPr lang="en-US" sz="1600" b="1" baseline="-6000" dirty="0">
                <a:latin typeface="Helvetica"/>
                <a:cs typeface="Helvetica"/>
              </a:rPr>
              <a:t>1</a:t>
            </a:r>
            <a:r>
              <a:rPr lang="en-US" sz="1600" b="1" dirty="0">
                <a:latin typeface="Helvetica"/>
                <a:cs typeface="Helvetica"/>
              </a:rPr>
              <a:t>, ..., </a:t>
            </a:r>
            <a:r>
              <a:rPr lang="en-US" sz="1600" b="1" dirty="0" err="1">
                <a:latin typeface="Helvetica"/>
                <a:cs typeface="Helvetica"/>
              </a:rPr>
              <a:t>x</a:t>
            </a:r>
            <a:r>
              <a:rPr lang="en-US" sz="1600" b="1" baseline="-6000" dirty="0" err="1">
                <a:latin typeface="Helvetica"/>
                <a:cs typeface="Helvetica"/>
              </a:rPr>
              <a:t>N</a:t>
            </a:r>
            <a:endParaRPr lang="en-US" sz="1600" b="1" dirty="0" smtClean="0">
              <a:latin typeface="Helvetica"/>
              <a:cs typeface="Helvetica"/>
            </a:endParaRPr>
          </a:p>
          <a:p>
            <a:pPr marL="948746" lvl="1">
              <a:buNone/>
            </a:pPr>
            <a:endParaRPr lang="en-US" sz="1600" b="1" dirty="0" smtClean="0">
              <a:latin typeface="Helvetica"/>
              <a:cs typeface="Helvetica"/>
            </a:endParaRPr>
          </a:p>
          <a:p>
            <a:pPr marL="948746" lvl="1">
              <a:buNone/>
            </a:pPr>
            <a:r>
              <a:rPr lang="en-US" sz="2400" b="1" dirty="0" smtClean="0">
                <a:latin typeface="Helvetica"/>
                <a:cs typeface="Helvetica"/>
              </a:rPr>
              <a:t>Average</a:t>
            </a:r>
            <a:r>
              <a:rPr lang="en-US" sz="1600" dirty="0" smtClean="0">
                <a:latin typeface="Helvetica"/>
                <a:cs typeface="Helvetica"/>
              </a:rPr>
              <a:t> </a:t>
            </a:r>
            <a:r>
              <a:rPr lang="en-US" sz="1600" i="1" dirty="0">
                <a:latin typeface="Helvetica"/>
                <a:cs typeface="Helvetica"/>
              </a:rPr>
              <a:t>(a.k.a. mean)</a:t>
            </a:r>
            <a:r>
              <a:rPr lang="en-US" sz="2400" dirty="0">
                <a:latin typeface="Helvetica"/>
                <a:cs typeface="Helvetica"/>
              </a:rPr>
              <a:t>:</a:t>
            </a:r>
            <a:r>
              <a:rPr lang="en-US" sz="1600" dirty="0">
                <a:latin typeface="Helvetica"/>
                <a:cs typeface="Helvetica"/>
              </a:rPr>
              <a:t> typical </a:t>
            </a:r>
            <a:r>
              <a:rPr lang="en-US" sz="1600" dirty="0" smtClean="0">
                <a:latin typeface="Helvetica"/>
                <a:cs typeface="Helvetica"/>
              </a:rPr>
              <a:t>value</a:t>
            </a:r>
          </a:p>
          <a:p>
            <a:pPr marL="948746" lvl="1">
              <a:buNone/>
            </a:pPr>
            <a:r>
              <a:rPr lang="en-US" sz="1600" b="1" dirty="0" smtClean="0">
                <a:latin typeface="Helvetica"/>
                <a:cs typeface="Helvetica"/>
              </a:rPr>
              <a:t/>
            </a:r>
            <a:br>
              <a:rPr lang="en-US" sz="1600" b="1" dirty="0" smtClean="0">
                <a:latin typeface="Helvetica"/>
                <a:cs typeface="Helvetica"/>
              </a:rPr>
            </a:br>
            <a:r>
              <a:rPr lang="en-US" sz="1600" b="1" dirty="0">
                <a:latin typeface="Helvetica"/>
                <a:cs typeface="Helvetica"/>
              </a:rPr>
              <a:t>&lt;</a:t>
            </a:r>
            <a:r>
              <a:rPr lang="en-US" sz="1600" b="1" dirty="0" err="1">
                <a:latin typeface="Helvetica"/>
                <a:cs typeface="Helvetica"/>
              </a:rPr>
              <a:t>x</a:t>
            </a:r>
            <a:r>
              <a:rPr lang="en-US" sz="1600" b="1" dirty="0">
                <a:latin typeface="Helvetica"/>
                <a:cs typeface="Helvetica"/>
              </a:rPr>
              <a:t>&gt; = (x</a:t>
            </a:r>
            <a:r>
              <a:rPr lang="en-US" sz="1600" b="1" baseline="-6000" dirty="0">
                <a:latin typeface="Helvetica"/>
                <a:cs typeface="Helvetica"/>
              </a:rPr>
              <a:t>1</a:t>
            </a:r>
            <a:r>
              <a:rPr lang="en-US" sz="1600" b="1" dirty="0">
                <a:latin typeface="Helvetica"/>
                <a:cs typeface="Helvetica"/>
              </a:rPr>
              <a:t> + x</a:t>
            </a:r>
            <a:r>
              <a:rPr lang="en-US" sz="1600" b="1" baseline="-6000" dirty="0">
                <a:latin typeface="Helvetica"/>
                <a:cs typeface="Helvetica"/>
              </a:rPr>
              <a:t>1 +</a:t>
            </a:r>
            <a:r>
              <a:rPr lang="en-US" sz="1600" b="1" dirty="0">
                <a:latin typeface="Helvetica"/>
                <a:cs typeface="Helvetica"/>
              </a:rPr>
              <a:t> ... + </a:t>
            </a:r>
            <a:r>
              <a:rPr lang="en-US" sz="1600" b="1" dirty="0" err="1">
                <a:latin typeface="Helvetica"/>
                <a:cs typeface="Helvetica"/>
              </a:rPr>
              <a:t>x</a:t>
            </a:r>
            <a:r>
              <a:rPr lang="en-US" sz="1600" b="1" baseline="-6000" dirty="0" err="1">
                <a:latin typeface="Helvetica"/>
                <a:cs typeface="Helvetica"/>
              </a:rPr>
              <a:t>N</a:t>
            </a:r>
            <a:r>
              <a:rPr lang="en-US" sz="1600" b="1" dirty="0">
                <a:latin typeface="Helvetica"/>
                <a:cs typeface="Helvetica"/>
              </a:rPr>
              <a:t>)/N = </a:t>
            </a:r>
            <a:r>
              <a:rPr lang="en-US" sz="1600" b="1" dirty="0" err="1">
                <a:latin typeface="Helvetica"/>
                <a:cs typeface="Helvetica"/>
              </a:rPr>
              <a:t>Σ</a:t>
            </a:r>
            <a:r>
              <a:rPr lang="en-US" sz="1600" b="1" baseline="-6000" dirty="0" err="1">
                <a:latin typeface="Helvetica"/>
                <a:cs typeface="Helvetica"/>
              </a:rPr>
              <a:t>i</a:t>
            </a:r>
            <a:r>
              <a:rPr lang="en-US" sz="1600" b="1" dirty="0">
                <a:latin typeface="Helvetica"/>
                <a:cs typeface="Helvetica"/>
              </a:rPr>
              <a:t> x</a:t>
            </a:r>
            <a:r>
              <a:rPr lang="en-US" sz="1600" b="1" baseline="-6000" dirty="0">
                <a:latin typeface="Helvetica"/>
                <a:cs typeface="Helvetica"/>
              </a:rPr>
              <a:t>i</a:t>
            </a:r>
            <a:r>
              <a:rPr lang="en-US" sz="1600" b="1" dirty="0">
                <a:latin typeface="Helvetica"/>
                <a:cs typeface="Helvetica"/>
              </a:rPr>
              <a:t> /N</a:t>
            </a:r>
            <a:endParaRPr lang="en-US" sz="1600" b="1" dirty="0" smtClean="0">
              <a:latin typeface="Helvetica"/>
              <a:cs typeface="Helvetica"/>
            </a:endParaRPr>
          </a:p>
          <a:p>
            <a:pPr marL="948746" lvl="1">
              <a:buNone/>
            </a:pPr>
            <a:endParaRPr lang="en-US" sz="1600" b="1" dirty="0" smtClean="0">
              <a:latin typeface="Helvetica"/>
              <a:cs typeface="Helvetica"/>
            </a:endParaRPr>
          </a:p>
          <a:p>
            <a:pPr marL="948746" lvl="1">
              <a:buNone/>
            </a:pPr>
            <a:endParaRPr lang="en-US" sz="2400" b="1" dirty="0" smtClean="0">
              <a:latin typeface="Helvetica"/>
              <a:cs typeface="Helvetica"/>
            </a:endParaRPr>
          </a:p>
          <a:p>
            <a:pPr marL="948746" lvl="1">
              <a:buNone/>
            </a:pPr>
            <a:r>
              <a:rPr lang="en-US" sz="2400" b="1" dirty="0" smtClean="0">
                <a:latin typeface="Helvetica"/>
                <a:cs typeface="Helvetica"/>
              </a:rPr>
              <a:t>Standard </a:t>
            </a:r>
            <a:r>
              <a:rPr lang="en-US" sz="2400" b="1" dirty="0">
                <a:latin typeface="Helvetica"/>
                <a:cs typeface="Helvetica"/>
              </a:rPr>
              <a:t>deviation</a:t>
            </a:r>
            <a:r>
              <a:rPr lang="en-US" sz="2400" dirty="0">
                <a:latin typeface="Helvetica"/>
                <a:cs typeface="Helvetica"/>
              </a:rPr>
              <a:t>:</a:t>
            </a:r>
            <a:r>
              <a:rPr lang="en-US" sz="2400" b="1" dirty="0">
                <a:latin typeface="Helvetica"/>
                <a:cs typeface="Helvetica"/>
              </a:rPr>
              <a:t> </a:t>
            </a:r>
            <a:r>
              <a:rPr lang="en-US" sz="1600" dirty="0">
                <a:latin typeface="Helvetica"/>
                <a:cs typeface="Helvetica"/>
              </a:rPr>
              <a:t>fluctuations around typical </a:t>
            </a:r>
            <a:r>
              <a:rPr lang="en-US" sz="1600" dirty="0" smtClean="0">
                <a:latin typeface="Helvetica"/>
                <a:cs typeface="Helvetica"/>
              </a:rPr>
              <a:t>value</a:t>
            </a:r>
          </a:p>
          <a:p>
            <a:pPr marL="948746" lvl="1">
              <a:buNone/>
            </a:pPr>
            <a:r>
              <a:rPr lang="en-US" sz="1600" b="1" dirty="0" smtClean="0">
                <a:latin typeface="Helvetica"/>
                <a:cs typeface="Helvetica"/>
              </a:rPr>
              <a:t/>
            </a:r>
            <a:br>
              <a:rPr lang="en-US" sz="1600" b="1" dirty="0" smtClean="0">
                <a:latin typeface="Helvetica"/>
                <a:cs typeface="Helvetica"/>
              </a:rPr>
            </a:br>
            <a:r>
              <a:rPr lang="en-US" sz="1600" b="1" dirty="0" err="1" smtClean="0">
                <a:latin typeface="Helvetica"/>
                <a:cs typeface="Helvetica"/>
              </a:rPr>
              <a:t>σ</a:t>
            </a:r>
            <a:r>
              <a:rPr lang="en-US" sz="1600" b="1" baseline="-6000" dirty="0" err="1" smtClean="0">
                <a:latin typeface="Helvetica"/>
                <a:cs typeface="Helvetica"/>
              </a:rPr>
              <a:t>x</a:t>
            </a:r>
            <a:r>
              <a:rPr lang="en-US" sz="1600" b="1" dirty="0" smtClean="0">
                <a:latin typeface="Helvetica"/>
                <a:cs typeface="Helvetica"/>
              </a:rPr>
              <a:t> </a:t>
            </a:r>
            <a:r>
              <a:rPr lang="en-US" sz="1600" b="1" dirty="0">
                <a:latin typeface="Helvetica"/>
                <a:cs typeface="Helvetica"/>
              </a:rPr>
              <a:t>= </a:t>
            </a:r>
            <a:r>
              <a:rPr lang="en-US" sz="1600" b="1" dirty="0">
                <a:latin typeface="Helvetica"/>
                <a:ea typeface="Futura" pitchFamily="-112" charset="0"/>
                <a:cs typeface="Helvetica"/>
                <a:sym typeface="Futura" pitchFamily="-112" charset="0"/>
              </a:rPr>
              <a:t>√</a:t>
            </a:r>
            <a:r>
              <a:rPr lang="en-US" sz="1600" b="1" dirty="0" err="1">
                <a:latin typeface="Helvetica"/>
                <a:cs typeface="Helvetica"/>
              </a:rPr>
              <a:t>Σ</a:t>
            </a:r>
            <a:r>
              <a:rPr lang="en-US" sz="1600" b="1" baseline="-6000" dirty="0" err="1">
                <a:latin typeface="Helvetica"/>
                <a:cs typeface="Helvetica"/>
              </a:rPr>
              <a:t>i</a:t>
            </a:r>
            <a:r>
              <a:rPr lang="en-US" sz="1600" b="1" dirty="0">
                <a:latin typeface="Helvetica"/>
                <a:cs typeface="Helvetica"/>
              </a:rPr>
              <a:t> (x</a:t>
            </a:r>
            <a:r>
              <a:rPr lang="en-US" sz="1600" b="1" baseline="-6000" dirty="0">
                <a:latin typeface="Helvetica"/>
                <a:cs typeface="Helvetica"/>
              </a:rPr>
              <a:t>i</a:t>
            </a:r>
            <a:r>
              <a:rPr lang="en-US" sz="1600" b="1" dirty="0">
                <a:latin typeface="Helvetica"/>
                <a:cs typeface="Helvetica"/>
              </a:rPr>
              <a:t> - &lt;</a:t>
            </a:r>
            <a:r>
              <a:rPr lang="en-US" sz="1600" b="1" dirty="0" err="1">
                <a:latin typeface="Helvetica"/>
                <a:cs typeface="Helvetica"/>
              </a:rPr>
              <a:t>x</a:t>
            </a:r>
            <a:r>
              <a:rPr lang="en-US" sz="1600" b="1" dirty="0">
                <a:latin typeface="Helvetica"/>
                <a:cs typeface="Helvetica"/>
              </a:rPr>
              <a:t>&gt;)</a:t>
            </a:r>
            <a:r>
              <a:rPr lang="en-US" sz="1600" b="1" baseline="32000" dirty="0">
                <a:latin typeface="Helvetica"/>
                <a:cs typeface="Helvetica"/>
              </a:rPr>
              <a:t>2</a:t>
            </a:r>
            <a:r>
              <a:rPr lang="en-US" sz="1600" b="1" dirty="0">
                <a:latin typeface="Helvetica"/>
                <a:cs typeface="Helvetica"/>
              </a:rPr>
              <a:t>/</a:t>
            </a:r>
            <a:r>
              <a:rPr lang="en-US" sz="1600" b="1" dirty="0" smtClean="0">
                <a:latin typeface="Helvetica"/>
                <a:cs typeface="Helvetica"/>
              </a:rPr>
              <a:t>N</a:t>
            </a:r>
            <a:endParaRPr lang="en-US" sz="1600" b="1" dirty="0">
              <a:latin typeface="Helvetica"/>
              <a:cs typeface="Helvetica"/>
            </a:endParaRPr>
          </a:p>
        </p:txBody>
      </p:sp>
      <p:sp>
        <p:nvSpPr>
          <p:cNvPr id="4"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BIT OF STATISTICS</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3" name="Text Box 3"/>
          <p:cNvSpPr txBox="1">
            <a:spLocks noChangeArrowheads="1"/>
          </p:cNvSpPr>
          <p:nvPr/>
        </p:nvSpPr>
        <p:spPr bwMode="auto">
          <a:xfrm>
            <a:off x="3683000" y="2438400"/>
            <a:ext cx="6070600" cy="904863"/>
          </a:xfrm>
          <a:prstGeom prst="rect">
            <a:avLst/>
          </a:prstGeom>
          <a:noFill/>
          <a:ln w="9525">
            <a:noFill/>
            <a:miter lim="800000"/>
            <a:headEnd/>
            <a:tailEnd/>
          </a:ln>
        </p:spPr>
        <p:txBody>
          <a:bodyPr wrap="square">
            <a:prstTxWarp prst="textNoShape">
              <a:avLst/>
            </a:prstTxWarp>
            <a:spAutoFit/>
          </a:bodyPr>
          <a:lstStyle/>
          <a:p>
            <a:pPr>
              <a:lnSpc>
                <a:spcPct val="180000"/>
              </a:lnSpc>
            </a:pPr>
            <a:r>
              <a:rPr lang="en-US" sz="1600" dirty="0">
                <a:latin typeface="Helvetica"/>
                <a:cs typeface="Helvetica"/>
              </a:rPr>
              <a:t>N – the number of nodes in the </a:t>
            </a:r>
            <a:r>
              <a:rPr lang="en-US" sz="1600" dirty="0" smtClean="0">
                <a:latin typeface="Helvetica"/>
                <a:cs typeface="Helvetica"/>
              </a:rPr>
              <a:t>graph</a:t>
            </a:r>
          </a:p>
          <a:p>
            <a:pPr>
              <a:buFontTx/>
              <a:buChar char="•"/>
            </a:pPr>
            <a:endParaRPr lang="en-US" sz="2400" dirty="0">
              <a:latin typeface="Times New Roman" pitchFamily="-110" charset="0"/>
            </a:endParaRPr>
          </a:p>
        </p:txBody>
      </p:sp>
      <p:graphicFrame>
        <p:nvGraphicFramePr>
          <p:cNvPr id="2050" name="Object 4"/>
          <p:cNvGraphicFramePr>
            <a:graphicFrameLocks noChangeAspect="1"/>
          </p:cNvGraphicFramePr>
          <p:nvPr/>
        </p:nvGraphicFramePr>
        <p:xfrm>
          <a:off x="3753644" y="1325214"/>
          <a:ext cx="1636713" cy="785813"/>
        </p:xfrm>
        <a:graphic>
          <a:graphicData uri="http://schemas.openxmlformats.org/presentationml/2006/ole">
            <p:oleObj spid="_x0000_s40962" name="Equation" r:id="rId3" imgW="7315200" imgH="3505200" progId="Equation.3">
              <p:embed/>
            </p:oleObj>
          </a:graphicData>
        </a:graphic>
      </p:graphicFrame>
      <p:sp>
        <p:nvSpPr>
          <p:cNvPr id="2055" name="AutoShape 7"/>
          <p:cNvSpPr>
            <a:spLocks noChangeArrowheads="1"/>
          </p:cNvSpPr>
          <p:nvPr/>
        </p:nvSpPr>
        <p:spPr bwMode="auto">
          <a:xfrm>
            <a:off x="1143001" y="4654630"/>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graphicFrame>
        <p:nvGraphicFramePr>
          <p:cNvPr id="2051" name="Object 11"/>
          <p:cNvGraphicFramePr>
            <a:graphicFrameLocks noChangeAspect="1"/>
          </p:cNvGraphicFramePr>
          <p:nvPr/>
        </p:nvGraphicFramePr>
        <p:xfrm>
          <a:off x="3144839" y="3997946"/>
          <a:ext cx="5922963" cy="785813"/>
        </p:xfrm>
        <a:graphic>
          <a:graphicData uri="http://schemas.openxmlformats.org/presentationml/2006/ole">
            <p:oleObj spid="_x0000_s40963" name="Equation" r:id="rId4" imgW="7315200" imgH="965200" progId="Equation.3">
              <p:embed/>
            </p:oleObj>
          </a:graphicData>
        </a:graphic>
      </p:graphicFrame>
      <p:graphicFrame>
        <p:nvGraphicFramePr>
          <p:cNvPr id="97288" name="Object 4"/>
          <p:cNvGraphicFramePr>
            <a:graphicFrameLocks noChangeAspect="1"/>
          </p:cNvGraphicFramePr>
          <p:nvPr/>
        </p:nvGraphicFramePr>
        <p:xfrm>
          <a:off x="5774008" y="1325215"/>
          <a:ext cx="1173162" cy="785813"/>
        </p:xfrm>
        <a:graphic>
          <a:graphicData uri="http://schemas.openxmlformats.org/presentationml/2006/ole">
            <p:oleObj spid="_x0000_s40964" name="Equation" r:id="rId5" imgW="558800" imgH="368300" progId="Equation.3">
              <p:embed/>
            </p:oleObj>
          </a:graphicData>
        </a:graphic>
      </p:graphicFrame>
      <p:graphicFrame>
        <p:nvGraphicFramePr>
          <p:cNvPr id="97289" name="Object 4"/>
          <p:cNvGraphicFramePr>
            <a:graphicFrameLocks noChangeAspect="1"/>
          </p:cNvGraphicFramePr>
          <p:nvPr/>
        </p:nvGraphicFramePr>
        <p:xfrm>
          <a:off x="5880370" y="5462127"/>
          <a:ext cx="1066800" cy="611188"/>
        </p:xfrm>
        <a:graphic>
          <a:graphicData uri="http://schemas.openxmlformats.org/presentationml/2006/ole">
            <p:oleObj spid="_x0000_s40965" name="Equation" r:id="rId6" imgW="508000" imgH="368300" progId="Equation.3">
              <p:embed/>
            </p:oleObj>
          </a:graphicData>
        </a:graphic>
      </p:graphicFrame>
      <p:sp>
        <p:nvSpPr>
          <p:cNvPr id="13"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4"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AVERAGE DEGREE</a:t>
            </a:r>
          </a:p>
        </p:txBody>
      </p:sp>
      <p:sp>
        <p:nvSpPr>
          <p:cNvPr id="17" name="TextBox 16"/>
          <p:cNvSpPr txBox="1"/>
          <p:nvPr/>
        </p:nvSpPr>
        <p:spPr>
          <a:xfrm rot="16200000">
            <a:off x="-881688" y="1719888"/>
            <a:ext cx="2377440" cy="461665"/>
          </a:xfrm>
          <a:prstGeom prst="rect">
            <a:avLst/>
          </a:prstGeom>
          <a:noFill/>
        </p:spPr>
        <p:txBody>
          <a:bodyPr wrap="square" rtlCol="0">
            <a:spAutoFit/>
          </a:bodyPr>
          <a:lstStyle/>
          <a:p>
            <a:r>
              <a:rPr lang="en-US" sz="2400" b="1" dirty="0" smtClean="0">
                <a:latin typeface="Helvetica"/>
                <a:cs typeface="Helvetica"/>
              </a:rPr>
              <a:t>Undirected</a:t>
            </a:r>
            <a:endParaRPr lang="en-US" sz="2400" dirty="0">
              <a:latin typeface="Helvetica"/>
              <a:cs typeface="Helvetica"/>
            </a:endParaRPr>
          </a:p>
        </p:txBody>
      </p:sp>
      <p:sp>
        <p:nvSpPr>
          <p:cNvPr id="18" name="TextBox 17"/>
          <p:cNvSpPr txBox="1"/>
          <p:nvPr/>
        </p:nvSpPr>
        <p:spPr>
          <a:xfrm rot="16200000">
            <a:off x="-881687" y="4478329"/>
            <a:ext cx="2377440" cy="461665"/>
          </a:xfrm>
          <a:prstGeom prst="rect">
            <a:avLst/>
          </a:prstGeom>
          <a:noFill/>
        </p:spPr>
        <p:txBody>
          <a:bodyPr wrap="square" rtlCol="0">
            <a:spAutoFit/>
          </a:bodyPr>
          <a:lstStyle/>
          <a:p>
            <a:r>
              <a:rPr lang="en-US" sz="2400" b="1" dirty="0" smtClean="0">
                <a:latin typeface="Helvetica"/>
                <a:cs typeface="Helvetica"/>
              </a:rPr>
              <a:t>Directed</a:t>
            </a:r>
            <a:endParaRPr lang="en-US" sz="2400" dirty="0">
              <a:latin typeface="Helvetica"/>
              <a:cs typeface="Helvetica"/>
            </a:endParaRPr>
          </a:p>
        </p:txBody>
      </p:sp>
      <p:sp>
        <p:nvSpPr>
          <p:cNvPr id="19" name="Rectangle 18"/>
          <p:cNvSpPr/>
          <p:nvPr/>
        </p:nvSpPr>
        <p:spPr>
          <a:xfrm>
            <a:off x="266701" y="3499166"/>
            <a:ext cx="8648699" cy="11271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53"/>
          <p:cNvGrpSpPr/>
          <p:nvPr/>
        </p:nvGrpSpPr>
        <p:grpSpPr>
          <a:xfrm>
            <a:off x="609601" y="4077529"/>
            <a:ext cx="2608619" cy="1874858"/>
            <a:chOff x="609600" y="3397940"/>
            <a:chExt cx="2608619" cy="1562382"/>
          </a:xfrm>
        </p:grpSpPr>
        <p:sp>
          <p:nvSpPr>
            <p:cNvPr id="55" name="AutoShape 9"/>
            <p:cNvSpPr>
              <a:spLocks noChangeArrowheads="1"/>
            </p:cNvSpPr>
            <p:nvPr/>
          </p:nvSpPr>
          <p:spPr bwMode="auto">
            <a:xfrm>
              <a:off x="1143000" y="3878857"/>
              <a:ext cx="259675" cy="370284"/>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56" name="Oval 55"/>
            <p:cNvSpPr/>
            <p:nvPr/>
          </p:nvSpPr>
          <p:spPr>
            <a:xfrm>
              <a:off x="1060009" y="348979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810184" y="382431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650824" y="435086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423964" y="3563211"/>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071380" y="429894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445468" y="480673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p:cNvCxnSpPr>
              <a:stCxn id="58" idx="7"/>
              <a:endCxn id="56" idx="4"/>
            </p:cNvCxnSpPr>
            <p:nvPr/>
          </p:nvCxnSpPr>
          <p:spPr>
            <a:xfrm rot="5400000" flipH="1" flipV="1">
              <a:off x="586927" y="3825863"/>
              <a:ext cx="735735" cy="3572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6" idx="5"/>
              <a:endCxn id="57" idx="2"/>
            </p:cNvCxnSpPr>
            <p:nvPr/>
          </p:nvCxnSpPr>
          <p:spPr>
            <a:xfrm rot="16200000" flipH="1">
              <a:off x="1356460" y="3444012"/>
              <a:ext cx="282609" cy="6248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8" idx="6"/>
              <a:endCxn id="57" idx="3"/>
            </p:cNvCxnSpPr>
            <p:nvPr/>
          </p:nvCxnSpPr>
          <p:spPr>
            <a:xfrm flipV="1">
              <a:off x="797663" y="3949651"/>
              <a:ext cx="1034025" cy="474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59" idx="3"/>
              <a:endCxn id="57" idx="6"/>
            </p:cNvCxnSpPr>
            <p:nvPr/>
          </p:nvCxnSpPr>
          <p:spPr>
            <a:xfrm rot="5400000">
              <a:off x="2096651" y="3548919"/>
              <a:ext cx="209190" cy="4884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60" idx="1"/>
              <a:endCxn id="59" idx="5"/>
            </p:cNvCxnSpPr>
            <p:nvPr/>
          </p:nvCxnSpPr>
          <p:spPr>
            <a:xfrm rot="16200000" flipV="1">
              <a:off x="2505140" y="3732705"/>
              <a:ext cx="631904" cy="54358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1" idx="7"/>
              <a:endCxn id="60" idx="3"/>
            </p:cNvCxnSpPr>
            <p:nvPr/>
          </p:nvCxnSpPr>
          <p:spPr>
            <a:xfrm rot="5400000" flipH="1" flipV="1">
              <a:off x="2629865" y="4365221"/>
              <a:ext cx="403958" cy="52208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2"/>
            <p:cNvSpPr>
              <a:spLocks/>
            </p:cNvSpPr>
            <p:nvPr/>
          </p:nvSpPr>
          <p:spPr bwMode="auto">
            <a:xfrm>
              <a:off x="609600" y="4497701"/>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69" name="Rectangle 2"/>
            <p:cNvSpPr>
              <a:spLocks/>
            </p:cNvSpPr>
            <p:nvPr/>
          </p:nvSpPr>
          <p:spPr bwMode="auto">
            <a:xfrm>
              <a:off x="2560358" y="4806434"/>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70" name="Rectangle 2"/>
            <p:cNvSpPr>
              <a:spLocks/>
            </p:cNvSpPr>
            <p:nvPr/>
          </p:nvSpPr>
          <p:spPr bwMode="auto">
            <a:xfrm>
              <a:off x="855416" y="3471360"/>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71" name="Rectangle 2"/>
            <p:cNvSpPr>
              <a:spLocks/>
            </p:cNvSpPr>
            <p:nvPr/>
          </p:nvSpPr>
          <p:spPr bwMode="auto">
            <a:xfrm>
              <a:off x="1760695" y="3659045"/>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72" name="Rectangle 2"/>
            <p:cNvSpPr>
              <a:spLocks/>
            </p:cNvSpPr>
            <p:nvPr/>
          </p:nvSpPr>
          <p:spPr bwMode="auto">
            <a:xfrm>
              <a:off x="2382740" y="3397940"/>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73" name="Rectangle 2"/>
            <p:cNvSpPr>
              <a:spLocks/>
            </p:cNvSpPr>
            <p:nvPr/>
          </p:nvSpPr>
          <p:spPr bwMode="auto">
            <a:xfrm>
              <a:off x="2825564" y="4268226"/>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grpSp>
      <p:grpSp>
        <p:nvGrpSpPr>
          <p:cNvPr id="3" name="Group 73"/>
          <p:cNvGrpSpPr/>
          <p:nvPr/>
        </p:nvGrpSpPr>
        <p:grpSpPr>
          <a:xfrm>
            <a:off x="776159" y="813316"/>
            <a:ext cx="2662318" cy="2331354"/>
            <a:chOff x="776159" y="677763"/>
            <a:chExt cx="2662318" cy="1942795"/>
          </a:xfrm>
        </p:grpSpPr>
        <p:sp>
          <p:nvSpPr>
            <p:cNvPr id="75" name="Oval 74"/>
            <p:cNvSpPr/>
            <p:nvPr/>
          </p:nvSpPr>
          <p:spPr>
            <a:xfrm>
              <a:off x="797663" y="6777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613856" y="751182"/>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466972" y="8301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944502" y="1270000"/>
              <a:ext cx="146839" cy="146839"/>
            </a:xfrm>
            <a:prstGeom prst="ellipse">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540436" y="1196580"/>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883603" y="159808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25564" y="132358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235901" y="194310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2570804" y="224790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88679" y="239473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1329255"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76159" y="1796261"/>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913170" y="239473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p:cNvCxnSpPr>
              <a:stCxn id="75" idx="6"/>
              <a:endCxn id="76" idx="2"/>
            </p:cNvCxnSpPr>
            <p:nvPr/>
          </p:nvCxnSpPr>
          <p:spPr>
            <a:xfrm>
              <a:off x="944502" y="751183"/>
              <a:ext cx="669354" cy="734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76" idx="6"/>
              <a:endCxn id="77" idx="2"/>
            </p:cNvCxnSpPr>
            <p:nvPr/>
          </p:nvCxnSpPr>
          <p:spPr>
            <a:xfrm>
              <a:off x="1760695" y="824602"/>
              <a:ext cx="706277" cy="789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78" idx="6"/>
              <a:endCxn id="79" idx="2"/>
            </p:cNvCxnSpPr>
            <p:nvPr/>
          </p:nvCxnSpPr>
          <p:spPr>
            <a:xfrm flipV="1">
              <a:off x="1091341" y="1270000"/>
              <a:ext cx="449095" cy="73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79" idx="5"/>
              <a:endCxn id="80" idx="1"/>
            </p:cNvCxnSpPr>
            <p:nvPr/>
          </p:nvCxnSpPr>
          <p:spPr>
            <a:xfrm rot="16200000" flipH="1">
              <a:off x="1636600" y="1351086"/>
              <a:ext cx="297678" cy="2393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80" idx="5"/>
              <a:endCxn id="82" idx="1"/>
            </p:cNvCxnSpPr>
            <p:nvPr/>
          </p:nvCxnSpPr>
          <p:spPr>
            <a:xfrm rot="16200000" flipH="1">
              <a:off x="2012581" y="1719780"/>
              <a:ext cx="241180" cy="2484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0" idx="7"/>
              <a:endCxn id="81" idx="2"/>
            </p:cNvCxnSpPr>
            <p:nvPr/>
          </p:nvCxnSpPr>
          <p:spPr>
            <a:xfrm rot="5400000" flipH="1" flipV="1">
              <a:off x="2305955" y="1099984"/>
              <a:ext cx="222593" cy="8166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81" idx="3"/>
              <a:endCxn id="82" idx="7"/>
            </p:cNvCxnSpPr>
            <p:nvPr/>
          </p:nvCxnSpPr>
          <p:spPr>
            <a:xfrm rot="5400000">
              <a:off x="2346308" y="1463843"/>
              <a:ext cx="515689" cy="4858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2" idx="5"/>
              <a:endCxn id="83" idx="1"/>
            </p:cNvCxnSpPr>
            <p:nvPr/>
          </p:nvCxnSpPr>
          <p:spPr>
            <a:xfrm rot="16200000" flipH="1">
              <a:off x="2376288" y="2053383"/>
              <a:ext cx="200969" cy="2310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4" idx="6"/>
              <a:endCxn id="83" idx="2"/>
            </p:cNvCxnSpPr>
            <p:nvPr/>
          </p:nvCxnSpPr>
          <p:spPr>
            <a:xfrm flipV="1">
              <a:off x="1935518" y="2321320"/>
              <a:ext cx="635286" cy="1468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2" idx="3"/>
              <a:endCxn id="84" idx="7"/>
            </p:cNvCxnSpPr>
            <p:nvPr/>
          </p:nvCxnSpPr>
          <p:spPr>
            <a:xfrm rot="5400000">
              <a:off x="1911806" y="2070644"/>
              <a:ext cx="347808" cy="343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5" idx="5"/>
              <a:endCxn id="84" idx="1"/>
            </p:cNvCxnSpPr>
            <p:nvPr/>
          </p:nvCxnSpPr>
          <p:spPr>
            <a:xfrm rot="16200000" flipH="1">
              <a:off x="1495192" y="2101251"/>
              <a:ext cx="274389" cy="355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87" idx="0"/>
              <a:endCxn id="86" idx="4"/>
            </p:cNvCxnSpPr>
            <p:nvPr/>
          </p:nvCxnSpPr>
          <p:spPr>
            <a:xfrm rot="16200000" flipV="1">
              <a:off x="692266" y="2100414"/>
              <a:ext cx="451639" cy="1370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2972403" y="1619594"/>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825564" y="24737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291638"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a:stCxn id="100" idx="5"/>
              <a:endCxn id="102" idx="1"/>
            </p:cNvCxnSpPr>
            <p:nvPr/>
          </p:nvCxnSpPr>
          <p:spPr>
            <a:xfrm rot="16200000" flipH="1">
              <a:off x="3058893" y="1783774"/>
              <a:ext cx="293094" cy="2154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02" idx="3"/>
              <a:endCxn id="101" idx="7"/>
            </p:cNvCxnSpPr>
            <p:nvPr/>
          </p:nvCxnSpPr>
          <p:spPr>
            <a:xfrm rot="5400000">
              <a:off x="2955337" y="2137417"/>
              <a:ext cx="353369" cy="36224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Rectangle 2"/>
            <p:cNvSpPr>
              <a:spLocks/>
            </p:cNvSpPr>
            <p:nvPr/>
          </p:nvSpPr>
          <p:spPr bwMode="auto">
            <a:xfrm>
              <a:off x="887614" y="1416839"/>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latin typeface="Helvetica"/>
                  <a:ea typeface="Trebuchet MS" pitchFamily="-112" charset="0"/>
                  <a:cs typeface="Helvetica"/>
                  <a:sym typeface="Trebuchet MS" pitchFamily="-112" charset="0"/>
                </a:rPr>
                <a:t>j</a:t>
              </a:r>
              <a:endParaRPr lang="en-US" sz="1200" b="1" dirty="0">
                <a:latin typeface="Helvetica"/>
                <a:ea typeface="Trebuchet MS" pitchFamily="-112" charset="0"/>
                <a:cs typeface="Helvetica"/>
                <a:sym typeface="Trebuchet MS" pitchFamily="-112" charset="0"/>
              </a:endParaRPr>
            </a:p>
          </p:txBody>
        </p:sp>
        <p:sp>
          <p:nvSpPr>
            <p:cNvPr id="106" name="Rectangle 2"/>
            <p:cNvSpPr>
              <a:spLocks/>
            </p:cNvSpPr>
            <p:nvPr/>
          </p:nvSpPr>
          <p:spPr bwMode="auto">
            <a:xfrm>
              <a:off x="2006511" y="1910834"/>
              <a:ext cx="245816" cy="153888"/>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latin typeface="Helvetica"/>
                  <a:ea typeface="Trebuchet MS" pitchFamily="-112" charset="0"/>
                  <a:cs typeface="Helvetica"/>
                  <a:sym typeface="Trebuchet MS" pitchFamily="-112" charset="0"/>
                </a:rPr>
                <a:t>i</a:t>
              </a:r>
              <a:endParaRPr lang="en-US" sz="1200" b="1" dirty="0">
                <a:latin typeface="Helvetica"/>
                <a:ea typeface="Trebuchet MS" pitchFamily="-112" charset="0"/>
                <a:cs typeface="Helvetica"/>
                <a:sym typeface="Trebuchet MS" pitchFamily="-112" charset="0"/>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304800" y="1874520"/>
            <a:ext cx="8534400" cy="1215628"/>
          </a:xfrm>
        </p:spPr>
        <p:txBody>
          <a:bodyPr>
            <a:normAutofit/>
          </a:bodyPr>
          <a:lstStyle/>
          <a:p>
            <a:pPr marL="636218">
              <a:buNone/>
            </a:pPr>
            <a:r>
              <a:rPr lang="en-US" sz="2400" dirty="0" smtClean="0">
                <a:latin typeface="Helvetica"/>
                <a:cs typeface="Helvetica"/>
              </a:rPr>
              <a:t>The maximum number of links a network </a:t>
            </a:r>
          </a:p>
          <a:p>
            <a:pPr marL="636218">
              <a:buNone/>
            </a:pPr>
            <a:r>
              <a:rPr lang="en-US" sz="2400" dirty="0" smtClean="0">
                <a:latin typeface="Helvetica"/>
                <a:cs typeface="Helvetica"/>
              </a:rPr>
              <a:t>of N nodes can have is:</a:t>
            </a:r>
          </a:p>
          <a:p>
            <a:pPr marL="636218">
              <a:buNone/>
            </a:pPr>
            <a:endParaRPr lang="en-US" dirty="0" smtClean="0"/>
          </a:p>
          <a:p>
            <a:pPr marL="948746" lvl="1">
              <a:buNone/>
            </a:pPr>
            <a:endParaRPr lang="en-US" b="1" dirty="0" smtClean="0"/>
          </a:p>
        </p:txBody>
      </p:sp>
      <p:graphicFrame>
        <p:nvGraphicFramePr>
          <p:cNvPr id="4" name="Object 3"/>
          <p:cNvGraphicFramePr>
            <a:graphicFrameLocks noChangeAspect="1"/>
          </p:cNvGraphicFramePr>
          <p:nvPr/>
        </p:nvGraphicFramePr>
        <p:xfrm>
          <a:off x="3962400" y="2435013"/>
          <a:ext cx="2286000" cy="719668"/>
        </p:xfrm>
        <a:graphic>
          <a:graphicData uri="http://schemas.openxmlformats.org/presentationml/2006/ole">
            <p:oleObj spid="_x0000_s41986" name="Equation" r:id="rId3" imgW="1371600" imgH="431800" progId="Equation.3">
              <p:embed/>
            </p:oleObj>
          </a:graphicData>
        </a:graphic>
      </p:graphicFrame>
      <p:sp>
        <p:nvSpPr>
          <p:cNvPr id="5" name="Rectangle 2"/>
          <p:cNvSpPr txBox="1">
            <a:spLocks noChangeArrowheads="1"/>
          </p:cNvSpPr>
          <p:nvPr/>
        </p:nvSpPr>
        <p:spPr>
          <a:xfrm>
            <a:off x="304800" y="4133613"/>
            <a:ext cx="8534400" cy="1215628"/>
          </a:xfrm>
          <a:prstGeom prst="rect">
            <a:avLst/>
          </a:prstGeom>
        </p:spPr>
        <p:txBody>
          <a:bodyPr vert="horz" lIns="91440" tIns="45720" rIns="91440" bIns="45720" rtlCol="0">
            <a:normAutofit/>
          </a:bodyPr>
          <a:lstStyle/>
          <a:p>
            <a:pPr marL="636218" lvl="0" indent="-342900">
              <a:spcBef>
                <a:spcPct val="20000"/>
              </a:spcBef>
              <a:defRPr/>
            </a:pPr>
            <a:r>
              <a:rPr lang="en-US" sz="2400" dirty="0" smtClean="0">
                <a:latin typeface="Helvetica"/>
                <a:cs typeface="Helvetica"/>
              </a:rPr>
              <a:t>A graph with degree L=</a:t>
            </a:r>
            <a:r>
              <a:rPr lang="en-US" sz="2400" dirty="0" err="1" smtClean="0">
                <a:latin typeface="Helvetica"/>
                <a:cs typeface="Helvetica"/>
              </a:rPr>
              <a:t>L</a:t>
            </a:r>
            <a:r>
              <a:rPr lang="en-US" sz="2400" baseline="-25000" dirty="0" err="1" smtClean="0">
                <a:latin typeface="Helvetica"/>
                <a:cs typeface="Helvetica"/>
              </a:rPr>
              <a:t>max</a:t>
            </a:r>
            <a:r>
              <a:rPr lang="en-US" sz="2400" dirty="0" smtClean="0">
                <a:latin typeface="Helvetica"/>
                <a:cs typeface="Helvetica"/>
              </a:rPr>
              <a:t> </a:t>
            </a:r>
            <a:r>
              <a:rPr kumimoji="0" lang="en-US" sz="2400" b="0" i="0" u="none" strike="noStrike" kern="1200" cap="none" spc="0" normalizeH="0" baseline="0" noProof="0" dirty="0" smtClean="0">
                <a:ln>
                  <a:noFill/>
                </a:ln>
                <a:solidFill>
                  <a:schemeClr val="tx1"/>
                </a:solidFill>
                <a:effectLst/>
                <a:uLnTx/>
                <a:uFillTx/>
                <a:latin typeface="Helvetica"/>
                <a:ea typeface="+mn-ea"/>
                <a:cs typeface="Helvetica"/>
              </a:rPr>
              <a:t>is called a </a:t>
            </a:r>
            <a:r>
              <a:rPr kumimoji="0" lang="en-US" sz="2400" b="0" i="0" u="none" strike="noStrike" kern="1200" cap="none" spc="0" normalizeH="0" baseline="0" noProof="0" dirty="0" smtClean="0">
                <a:ln>
                  <a:noFill/>
                </a:ln>
                <a:solidFill>
                  <a:srgbClr val="800000"/>
                </a:solidFill>
                <a:effectLst/>
                <a:uLnTx/>
                <a:uFillTx/>
                <a:latin typeface="Helvetica"/>
                <a:ea typeface="+mn-ea"/>
                <a:cs typeface="Helvetica"/>
              </a:rPr>
              <a:t>complete graph</a:t>
            </a:r>
            <a:r>
              <a:rPr kumimoji="0" lang="en-US" sz="2400" b="0" i="0" u="none" strike="noStrike" kern="1200" cap="none" spc="0" normalizeH="0" baseline="0" noProof="0" dirty="0" smtClean="0">
                <a:ln>
                  <a:noFill/>
                </a:ln>
                <a:solidFill>
                  <a:schemeClr val="tx1"/>
                </a:solidFill>
                <a:effectLst/>
                <a:uLnTx/>
                <a:uFillTx/>
                <a:latin typeface="Helvetica"/>
                <a:ea typeface="+mn-ea"/>
                <a:cs typeface="Helvetica"/>
              </a:rPr>
              <a:t>, </a:t>
            </a:r>
          </a:p>
          <a:p>
            <a:pPr marL="636218"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smtClean="0">
                <a:ln>
                  <a:noFill/>
                </a:ln>
                <a:solidFill>
                  <a:schemeClr val="tx1"/>
                </a:solidFill>
                <a:effectLst/>
                <a:uLnTx/>
                <a:uFillTx/>
                <a:latin typeface="Helvetica"/>
                <a:ea typeface="+mn-ea"/>
                <a:cs typeface="Helvetica"/>
              </a:rPr>
              <a:t>and its</a:t>
            </a:r>
            <a:r>
              <a:rPr kumimoji="0" lang="en-US" sz="2400" b="0" i="0" u="none" strike="noStrike" kern="1200" cap="none" spc="0" normalizeH="0" noProof="0" dirty="0" smtClean="0">
                <a:ln>
                  <a:noFill/>
                </a:ln>
                <a:solidFill>
                  <a:schemeClr val="tx1"/>
                </a:solidFill>
                <a:effectLst/>
                <a:uLnTx/>
                <a:uFillTx/>
                <a:latin typeface="Helvetica"/>
                <a:ea typeface="+mn-ea"/>
                <a:cs typeface="Helvetica"/>
              </a:rPr>
              <a:t> average degree is </a:t>
            </a:r>
            <a:r>
              <a:rPr kumimoji="0" lang="en-US" sz="2400" b="1" i="0" u="none" strike="noStrike" kern="1200" cap="none" spc="0" normalizeH="0" noProof="0" dirty="0" smtClean="0">
                <a:ln>
                  <a:noFill/>
                </a:ln>
                <a:solidFill>
                  <a:schemeClr val="tx1"/>
                </a:solidFill>
                <a:effectLst/>
                <a:uLnTx/>
                <a:uFillTx/>
                <a:latin typeface="Helvetica"/>
                <a:ea typeface="+mn-ea"/>
                <a:cs typeface="Helvetica"/>
              </a:rPr>
              <a:t>&lt;</a:t>
            </a:r>
            <a:r>
              <a:rPr kumimoji="0" lang="en-US" sz="2400" b="1" i="0" u="none" strike="noStrike" kern="1200" cap="none" spc="0" normalizeH="0" noProof="0" dirty="0" err="1" smtClean="0">
                <a:ln>
                  <a:noFill/>
                </a:ln>
                <a:solidFill>
                  <a:schemeClr val="tx1"/>
                </a:solidFill>
                <a:effectLst/>
                <a:uLnTx/>
                <a:uFillTx/>
                <a:latin typeface="Helvetica"/>
                <a:ea typeface="+mn-ea"/>
                <a:cs typeface="Helvetica"/>
              </a:rPr>
              <a:t>k</a:t>
            </a:r>
            <a:r>
              <a:rPr kumimoji="0" lang="en-US" sz="2400" b="1" i="0" u="none" strike="noStrike" kern="1200" cap="none" spc="0" normalizeH="0" noProof="0" dirty="0" smtClean="0">
                <a:ln>
                  <a:noFill/>
                </a:ln>
                <a:solidFill>
                  <a:schemeClr val="tx1"/>
                </a:solidFill>
                <a:effectLst/>
                <a:uLnTx/>
                <a:uFillTx/>
                <a:latin typeface="Helvetica"/>
                <a:ea typeface="+mn-ea"/>
                <a:cs typeface="Helvetica"/>
              </a:rPr>
              <a:t>&gt;=N-1</a:t>
            </a:r>
            <a:endParaRPr kumimoji="0" lang="en-US" sz="2400" b="1" i="0" u="none" strike="noStrike" kern="1200" cap="none" spc="0" normalizeH="0" baseline="0" noProof="0" dirty="0" smtClean="0">
              <a:ln>
                <a:noFill/>
              </a:ln>
              <a:solidFill>
                <a:schemeClr val="tx1"/>
              </a:solidFill>
              <a:effectLst/>
              <a:uLnTx/>
              <a:uFillTx/>
              <a:latin typeface="Helvetica"/>
              <a:ea typeface="+mn-ea"/>
              <a:cs typeface="Helvetica"/>
            </a:endParaRPr>
          </a:p>
          <a:p>
            <a:pPr marL="636218"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948746" marR="0" lvl="1" indent="-285750" algn="l" defTabSz="457200"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COMPLETE GRAPH</a:t>
            </a:r>
          </a:p>
        </p:txBody>
      </p:sp>
      <p:pic>
        <p:nvPicPr>
          <p:cNvPr id="9" name="Picture 8"/>
          <p:cNvPicPr>
            <a:picLocks noChangeAspect="1"/>
          </p:cNvPicPr>
          <p:nvPr/>
        </p:nvPicPr>
        <p:blipFill>
          <a:blip r:embed="rId4"/>
          <a:stretch>
            <a:fillRect/>
          </a:stretch>
        </p:blipFill>
        <p:spPr>
          <a:xfrm>
            <a:off x="6334898" y="971972"/>
            <a:ext cx="2504303" cy="2926080"/>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a:xfrm>
            <a:off x="228600" y="1488829"/>
            <a:ext cx="8686800" cy="3416320"/>
          </a:xfrm>
          <a:prstGeom prst="rect">
            <a:avLst/>
          </a:prstGeom>
        </p:spPr>
        <p:txBody>
          <a:bodyPr wrap="square">
            <a:spAutoFit/>
          </a:bodyPr>
          <a:lstStyle/>
          <a:p>
            <a:pPr algn="ctr"/>
            <a:r>
              <a:rPr lang="en-US" sz="2400" b="1" dirty="0" smtClean="0">
                <a:latin typeface="Helvetica"/>
                <a:cs typeface="Helvetica"/>
              </a:rPr>
              <a:t>Most networks observed in real systems are sparse: </a:t>
            </a:r>
          </a:p>
          <a:p>
            <a:pPr algn="ctr"/>
            <a:endParaRPr lang="en-US" sz="2400" b="1" dirty="0" smtClean="0">
              <a:latin typeface="Helvetica"/>
              <a:cs typeface="Helvetica"/>
            </a:endParaRPr>
          </a:p>
          <a:p>
            <a:pPr algn="ctr"/>
            <a:r>
              <a:rPr lang="en-US" sz="2400" b="1" dirty="0" smtClean="0">
                <a:solidFill>
                  <a:srgbClr val="800000"/>
                </a:solidFill>
                <a:latin typeface="Helvetica"/>
                <a:cs typeface="Helvetica"/>
              </a:rPr>
              <a:t>L &lt;&lt;  </a:t>
            </a:r>
            <a:r>
              <a:rPr lang="en-US" sz="2400" b="1" dirty="0" err="1" smtClean="0">
                <a:solidFill>
                  <a:srgbClr val="800000"/>
                </a:solidFill>
                <a:latin typeface="Helvetica"/>
                <a:cs typeface="Helvetica"/>
              </a:rPr>
              <a:t>L</a:t>
            </a:r>
            <a:r>
              <a:rPr lang="en-US" sz="2400" b="1" baseline="-25000" dirty="0" err="1" smtClean="0">
                <a:solidFill>
                  <a:srgbClr val="800000"/>
                </a:solidFill>
                <a:latin typeface="Helvetica"/>
                <a:cs typeface="Helvetica"/>
              </a:rPr>
              <a:t>max</a:t>
            </a:r>
            <a:r>
              <a:rPr lang="en-US" sz="2400" b="1" dirty="0" smtClean="0">
                <a:solidFill>
                  <a:srgbClr val="800000"/>
                </a:solidFill>
                <a:latin typeface="Helvetica"/>
                <a:cs typeface="Helvetica"/>
              </a:rPr>
              <a:t> (or &lt;</a:t>
            </a:r>
            <a:r>
              <a:rPr lang="en-US" sz="2400" b="1" dirty="0" err="1" smtClean="0">
                <a:solidFill>
                  <a:srgbClr val="800000"/>
                </a:solidFill>
                <a:latin typeface="Helvetica"/>
                <a:cs typeface="Helvetica"/>
              </a:rPr>
              <a:t>k</a:t>
            </a:r>
            <a:r>
              <a:rPr lang="en-US" sz="2400" b="1" dirty="0" smtClean="0">
                <a:solidFill>
                  <a:srgbClr val="800000"/>
                </a:solidFill>
                <a:latin typeface="Helvetica"/>
                <a:cs typeface="Helvetica"/>
              </a:rPr>
              <a:t>&gt; &lt;&lt;N-1).  </a:t>
            </a:r>
          </a:p>
          <a:p>
            <a:pPr algn="ctr"/>
            <a:endParaRPr lang="en-US" sz="1600" b="1" dirty="0" smtClean="0">
              <a:latin typeface="Helvetica"/>
              <a:cs typeface="Helvetica"/>
            </a:endParaRPr>
          </a:p>
          <a:p>
            <a:endParaRPr lang="en-US" sz="1600" dirty="0" smtClean="0">
              <a:latin typeface="Helvetica"/>
              <a:cs typeface="Helvetica"/>
            </a:endParaRPr>
          </a:p>
          <a:p>
            <a:r>
              <a:rPr lang="en-US" sz="1600" dirty="0" smtClean="0">
                <a:latin typeface="Helvetica"/>
                <a:cs typeface="Helvetica"/>
              </a:rPr>
              <a:t>	WWW (ND Sample): 	N=325,729; 		&lt;</a:t>
            </a:r>
            <a:r>
              <a:rPr lang="en-US" sz="1600" dirty="0" err="1" smtClean="0">
                <a:latin typeface="Helvetica"/>
                <a:cs typeface="Helvetica"/>
              </a:rPr>
              <a:t>k</a:t>
            </a:r>
            <a:r>
              <a:rPr lang="en-US" sz="1600" dirty="0" smtClean="0">
                <a:latin typeface="Helvetica"/>
                <a:cs typeface="Helvetica"/>
              </a:rPr>
              <a:t>&gt;=4.51</a:t>
            </a:r>
          </a:p>
          <a:p>
            <a:r>
              <a:rPr lang="en-US" sz="1600" dirty="0" smtClean="0">
                <a:latin typeface="Helvetica"/>
                <a:cs typeface="Helvetica"/>
              </a:rPr>
              <a:t>	Protein (</a:t>
            </a:r>
            <a:r>
              <a:rPr lang="en-US" sz="1600" i="1" dirty="0" smtClean="0">
                <a:latin typeface="Helvetica"/>
                <a:cs typeface="Helvetica"/>
              </a:rPr>
              <a:t>S. </a:t>
            </a:r>
            <a:r>
              <a:rPr lang="en-US" sz="1600" i="1" dirty="0" err="1" smtClean="0">
                <a:latin typeface="Helvetica"/>
                <a:cs typeface="Helvetica"/>
              </a:rPr>
              <a:t>Cerevisiae</a:t>
            </a:r>
            <a:r>
              <a:rPr lang="en-US" sz="1600" dirty="0" smtClean="0">
                <a:latin typeface="Helvetica"/>
                <a:cs typeface="Helvetica"/>
              </a:rPr>
              <a:t>): 	N=1870; 			&lt;</a:t>
            </a:r>
            <a:r>
              <a:rPr lang="en-US" sz="1600" dirty="0" err="1" smtClean="0">
                <a:latin typeface="Helvetica"/>
                <a:cs typeface="Helvetica"/>
              </a:rPr>
              <a:t>k</a:t>
            </a:r>
            <a:r>
              <a:rPr lang="en-US" sz="1600" dirty="0" smtClean="0">
                <a:latin typeface="Helvetica"/>
                <a:cs typeface="Helvetica"/>
              </a:rPr>
              <a:t>&gt;=2.39 </a:t>
            </a:r>
          </a:p>
          <a:p>
            <a:r>
              <a:rPr lang="en-US" sz="1600" dirty="0" smtClean="0">
                <a:latin typeface="Helvetica"/>
                <a:cs typeface="Helvetica"/>
              </a:rPr>
              <a:t>	</a:t>
            </a:r>
            <a:r>
              <a:rPr lang="en-US" sz="1600" dirty="0" err="1" smtClean="0">
                <a:latin typeface="Helvetica"/>
                <a:cs typeface="Helvetica"/>
              </a:rPr>
              <a:t>Coauthorship</a:t>
            </a:r>
            <a:r>
              <a:rPr lang="en-US" sz="1600" dirty="0" smtClean="0">
                <a:latin typeface="Helvetica"/>
                <a:cs typeface="Helvetica"/>
              </a:rPr>
              <a:t> (Math): 	N=70 975; 		&lt;</a:t>
            </a:r>
            <a:r>
              <a:rPr lang="en-US" sz="1600" dirty="0" err="1" smtClean="0">
                <a:latin typeface="Helvetica"/>
                <a:cs typeface="Helvetica"/>
              </a:rPr>
              <a:t>k</a:t>
            </a:r>
            <a:r>
              <a:rPr lang="en-US" sz="1600" dirty="0" smtClean="0">
                <a:latin typeface="Helvetica"/>
                <a:cs typeface="Helvetica"/>
              </a:rPr>
              <a:t>&gt;=3.9	</a:t>
            </a:r>
          </a:p>
          <a:p>
            <a:r>
              <a:rPr lang="en-US" sz="1600" dirty="0" smtClean="0">
                <a:latin typeface="Helvetica"/>
                <a:cs typeface="Helvetica"/>
              </a:rPr>
              <a:t>	Movie Actors: 			N=212 250; 		&lt;</a:t>
            </a:r>
            <a:r>
              <a:rPr lang="en-US" sz="1600" dirty="0" err="1" smtClean="0">
                <a:latin typeface="Helvetica"/>
                <a:cs typeface="Helvetica"/>
              </a:rPr>
              <a:t>k</a:t>
            </a:r>
            <a:r>
              <a:rPr lang="en-US" sz="1600" dirty="0" smtClean="0">
                <a:latin typeface="Helvetica"/>
                <a:cs typeface="Helvetica"/>
              </a:rPr>
              <a:t>&gt;=28.78	</a:t>
            </a:r>
          </a:p>
          <a:p>
            <a:r>
              <a:rPr lang="en-US" sz="1600" i="1" dirty="0" smtClean="0">
                <a:latin typeface="Helvetica"/>
                <a:cs typeface="Helvetica"/>
              </a:rPr>
              <a:t>													</a:t>
            </a:r>
            <a:r>
              <a:rPr lang="en-US" sz="1200" i="1" dirty="0" smtClean="0">
                <a:latin typeface="Helvetica"/>
                <a:cs typeface="Helvetica"/>
              </a:rPr>
              <a:t>(Source: Albert, </a:t>
            </a:r>
            <a:r>
              <a:rPr lang="en-US" sz="1200" i="1" dirty="0" err="1" smtClean="0">
                <a:latin typeface="Helvetica"/>
                <a:cs typeface="Helvetica"/>
              </a:rPr>
              <a:t>Barabasi</a:t>
            </a:r>
            <a:r>
              <a:rPr lang="en-US" sz="1200" i="1" dirty="0" smtClean="0">
                <a:latin typeface="Helvetica"/>
                <a:cs typeface="Helvetica"/>
              </a:rPr>
              <a:t>, RMP2002)</a:t>
            </a:r>
          </a:p>
          <a:p>
            <a:endParaRPr lang="en-US" sz="1600" dirty="0" smtClean="0">
              <a:latin typeface="Helvetica"/>
              <a:cs typeface="Helvetica"/>
            </a:endParaRPr>
          </a:p>
          <a:p>
            <a:r>
              <a:rPr lang="en-US" sz="1600" dirty="0" smtClean="0">
                <a:solidFill>
                  <a:srgbClr val="3366FF"/>
                </a:solidFill>
                <a:latin typeface="Helvetica"/>
                <a:cs typeface="Helvetica"/>
              </a:rPr>
              <a:t>	</a:t>
            </a:r>
            <a:r>
              <a:rPr lang="en-US" sz="1600" dirty="0" smtClean="0">
                <a:solidFill>
                  <a:srgbClr val="800000"/>
                </a:solidFill>
                <a:latin typeface="Helvetica"/>
                <a:cs typeface="Helvetica"/>
              </a:rPr>
              <a:t>Consequence: </a:t>
            </a:r>
            <a:r>
              <a:rPr lang="en-US" sz="1600" dirty="0" smtClean="0">
                <a:latin typeface="Helvetica"/>
                <a:cs typeface="Helvetica"/>
              </a:rPr>
              <a:t>Their adjacency  matrix is filled with zeros! </a:t>
            </a:r>
          </a:p>
        </p:txBody>
      </p:sp>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SPARSE GRAPH</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50915" name="Picture 2" descr="kevin"/>
          <p:cNvPicPr>
            <a:picLocks noChangeAspect="1" noChangeArrowheads="1"/>
          </p:cNvPicPr>
          <p:nvPr/>
        </p:nvPicPr>
        <p:blipFill>
          <a:blip r:embed="rId4"/>
          <a:srcRect/>
          <a:stretch>
            <a:fillRect/>
          </a:stretch>
        </p:blipFill>
        <p:spPr bwMode="auto">
          <a:xfrm>
            <a:off x="3276600" y="3073410"/>
            <a:ext cx="2533650" cy="3352800"/>
          </a:xfrm>
          <a:prstGeom prst="rect">
            <a:avLst/>
          </a:prstGeom>
          <a:noFill/>
          <a:ln w="9525">
            <a:noFill/>
            <a:miter lim="800000"/>
            <a:headEnd/>
            <a:tailEnd/>
          </a:ln>
        </p:spPr>
      </p:pic>
      <p:grpSp>
        <p:nvGrpSpPr>
          <p:cNvPr id="2" name="Group 3"/>
          <p:cNvGrpSpPr>
            <a:grpSpLocks/>
          </p:cNvGrpSpPr>
          <p:nvPr/>
        </p:nvGrpSpPr>
        <p:grpSpPr bwMode="auto">
          <a:xfrm>
            <a:off x="296334" y="4076696"/>
            <a:ext cx="3065463" cy="2328863"/>
            <a:chOff x="192" y="2568"/>
            <a:chExt cx="1931" cy="1467"/>
          </a:xfrm>
        </p:grpSpPr>
        <p:sp>
          <p:nvSpPr>
            <p:cNvPr id="550934" name="Text Box 4"/>
            <p:cNvSpPr txBox="1">
              <a:spLocks noChangeArrowheads="1"/>
            </p:cNvSpPr>
            <p:nvPr/>
          </p:nvSpPr>
          <p:spPr bwMode="auto">
            <a:xfrm>
              <a:off x="1307" y="2568"/>
              <a:ext cx="816" cy="368"/>
            </a:xfrm>
            <a:prstGeom prst="rect">
              <a:avLst/>
            </a:prstGeom>
            <a:noFill/>
            <a:ln w="9525">
              <a:noFill/>
              <a:miter lim="800000"/>
              <a:headEnd/>
              <a:tailEnd/>
            </a:ln>
          </p:spPr>
          <p:txBody>
            <a:bodyPr>
              <a:prstTxWarp prst="textNoShape">
                <a:avLst/>
              </a:prstTxWarp>
              <a:spAutoFit/>
            </a:bodyPr>
            <a:lstStyle/>
            <a:p>
              <a:r>
                <a:rPr lang="en-US" sz="1600" b="1" dirty="0">
                  <a:latin typeface="Helvetica"/>
                  <a:cs typeface="Helvetica"/>
                </a:rPr>
                <a:t>A Few Good Men</a:t>
              </a:r>
            </a:p>
          </p:txBody>
        </p:sp>
        <p:pic>
          <p:nvPicPr>
            <p:cNvPr id="550935" name="Picture 5" descr="tomnorm04"/>
            <p:cNvPicPr>
              <a:picLocks noChangeAspect="1" noChangeArrowheads="1"/>
            </p:cNvPicPr>
            <p:nvPr/>
          </p:nvPicPr>
          <p:blipFill>
            <a:blip r:embed="rId5"/>
            <a:srcRect/>
            <a:stretch>
              <a:fillRect/>
            </a:stretch>
          </p:blipFill>
          <p:spPr bwMode="auto">
            <a:xfrm>
              <a:off x="192" y="2643"/>
              <a:ext cx="1106" cy="1392"/>
            </a:xfrm>
            <a:prstGeom prst="rect">
              <a:avLst/>
            </a:prstGeom>
            <a:noFill/>
            <a:ln w="9525">
              <a:noFill/>
              <a:miter lim="800000"/>
              <a:headEnd/>
              <a:tailEnd/>
            </a:ln>
          </p:spPr>
        </p:pic>
        <p:sp>
          <p:nvSpPr>
            <p:cNvPr id="550936" name="AutoShape 6"/>
            <p:cNvSpPr>
              <a:spLocks noChangeArrowheads="1"/>
            </p:cNvSpPr>
            <p:nvPr/>
          </p:nvSpPr>
          <p:spPr bwMode="auto">
            <a:xfrm rot="21597404">
              <a:off x="1392" y="3082"/>
              <a:ext cx="615" cy="306"/>
            </a:xfrm>
            <a:prstGeom prst="rightArrow">
              <a:avLst>
                <a:gd name="adj1" fmla="val 50000"/>
                <a:gd name="adj2" fmla="val 50245"/>
              </a:avLst>
            </a:prstGeom>
            <a:solidFill>
              <a:srgbClr val="FF3300"/>
            </a:solidFill>
            <a:ln w="9525">
              <a:solidFill>
                <a:schemeClr val="tx1"/>
              </a:solidFill>
              <a:miter lim="800000"/>
              <a:headEnd/>
              <a:tailEnd/>
            </a:ln>
          </p:spPr>
          <p:txBody>
            <a:bodyPr wrap="none" anchor="ctr">
              <a:prstTxWarp prst="textNoShape">
                <a:avLst/>
              </a:prstTxWarp>
            </a:bodyPr>
            <a:lstStyle/>
            <a:p>
              <a:endParaRPr lang="hu-HU"/>
            </a:p>
          </p:txBody>
        </p:sp>
      </p:grpSp>
      <p:grpSp>
        <p:nvGrpSpPr>
          <p:cNvPr id="3" name="Group 7"/>
          <p:cNvGrpSpPr>
            <a:grpSpLocks/>
          </p:cNvGrpSpPr>
          <p:nvPr/>
        </p:nvGrpSpPr>
        <p:grpSpPr bwMode="auto">
          <a:xfrm>
            <a:off x="304800" y="604535"/>
            <a:ext cx="5105400" cy="2438400"/>
            <a:chOff x="192" y="144"/>
            <a:chExt cx="3216" cy="1536"/>
          </a:xfrm>
        </p:grpSpPr>
        <p:sp>
          <p:nvSpPr>
            <p:cNvPr id="550929" name="Rectangle 8"/>
            <p:cNvSpPr>
              <a:spLocks noChangeArrowheads="1"/>
            </p:cNvSpPr>
            <p:nvPr/>
          </p:nvSpPr>
          <p:spPr bwMode="auto">
            <a:xfrm>
              <a:off x="2256" y="720"/>
              <a:ext cx="1152" cy="288"/>
            </a:xfrm>
            <a:prstGeom prst="rect">
              <a:avLst/>
            </a:prstGeom>
            <a:solidFill>
              <a:srgbClr val="FF99CC">
                <a:alpha val="50195"/>
              </a:srgbClr>
            </a:solidFill>
            <a:ln w="9525">
              <a:solidFill>
                <a:schemeClr val="tx1"/>
              </a:solidFill>
              <a:miter lim="800000"/>
              <a:headEnd/>
              <a:tailEnd/>
            </a:ln>
          </p:spPr>
          <p:txBody>
            <a:bodyPr wrap="none" anchor="ctr">
              <a:prstTxWarp prst="textNoShape">
                <a:avLst/>
              </a:prstTxWarp>
            </a:bodyPr>
            <a:lstStyle/>
            <a:p>
              <a:r>
                <a:rPr lang="en-US" sz="1600" b="1" dirty="0">
                  <a:latin typeface="Helvetica"/>
                  <a:cs typeface="Helvetica"/>
                </a:rPr>
                <a:t>Robert Wagner</a:t>
              </a:r>
            </a:p>
          </p:txBody>
        </p:sp>
        <p:sp>
          <p:nvSpPr>
            <p:cNvPr id="550930" name="Text Box 9"/>
            <p:cNvSpPr txBox="1">
              <a:spLocks noChangeArrowheads="1"/>
            </p:cNvSpPr>
            <p:nvPr/>
          </p:nvSpPr>
          <p:spPr bwMode="auto">
            <a:xfrm>
              <a:off x="1200" y="144"/>
              <a:ext cx="1056" cy="523"/>
            </a:xfrm>
            <a:prstGeom prst="rect">
              <a:avLst/>
            </a:prstGeom>
            <a:noFill/>
            <a:ln w="9525">
              <a:noFill/>
              <a:miter lim="800000"/>
              <a:headEnd/>
              <a:tailEnd/>
            </a:ln>
          </p:spPr>
          <p:txBody>
            <a:bodyPr>
              <a:prstTxWarp prst="textNoShape">
                <a:avLst/>
              </a:prstTxWarp>
              <a:spAutoFit/>
            </a:bodyPr>
            <a:lstStyle/>
            <a:p>
              <a:pPr algn="l"/>
              <a:r>
                <a:rPr lang="en-US" sz="1600" b="0" dirty="0">
                  <a:latin typeface="Helvetica"/>
                  <a:cs typeface="Helvetica"/>
                </a:rPr>
                <a:t>Austin Powers: The spy who shagged me</a:t>
              </a:r>
            </a:p>
          </p:txBody>
        </p:sp>
        <p:graphicFrame>
          <p:nvGraphicFramePr>
            <p:cNvPr id="550914" name="Object 2"/>
            <p:cNvGraphicFramePr>
              <a:graphicFrameLocks noChangeAspect="1"/>
            </p:cNvGraphicFramePr>
            <p:nvPr/>
          </p:nvGraphicFramePr>
          <p:xfrm>
            <a:off x="192" y="192"/>
            <a:ext cx="943" cy="1200"/>
          </p:xfrm>
          <a:graphic>
            <a:graphicData uri="http://schemas.openxmlformats.org/presentationml/2006/ole">
              <p:oleObj spid="_x0000_s44034" name="Photo Editor Photo" r:id="rId6" imgW="942857" imgH="1200318" progId="">
                <p:embed/>
              </p:oleObj>
            </a:graphicData>
          </a:graphic>
        </p:graphicFrame>
        <p:sp>
          <p:nvSpPr>
            <p:cNvPr id="550931" name="AutoShape 11"/>
            <p:cNvSpPr>
              <a:spLocks noChangeArrowheads="1"/>
            </p:cNvSpPr>
            <p:nvPr/>
          </p:nvSpPr>
          <p:spPr bwMode="auto">
            <a:xfrm>
              <a:off x="2688" y="1200"/>
              <a:ext cx="306" cy="480"/>
            </a:xfrm>
            <a:prstGeom prst="downArrow">
              <a:avLst>
                <a:gd name="adj1" fmla="val 50000"/>
                <a:gd name="adj2" fmla="val 39216"/>
              </a:avLst>
            </a:prstGeom>
            <a:solidFill>
              <a:srgbClr val="FF0000"/>
            </a:solidFill>
            <a:ln w="9525">
              <a:solidFill>
                <a:schemeClr val="tx1"/>
              </a:solidFill>
              <a:miter lim="800000"/>
              <a:headEnd/>
              <a:tailEnd/>
            </a:ln>
          </p:spPr>
          <p:txBody>
            <a:bodyPr wrap="none" anchor="ctr">
              <a:prstTxWarp prst="textNoShape">
                <a:avLst/>
              </a:prstTxWarp>
            </a:bodyPr>
            <a:lstStyle/>
            <a:p>
              <a:endParaRPr lang="hu-HU"/>
            </a:p>
          </p:txBody>
        </p:sp>
        <p:sp>
          <p:nvSpPr>
            <p:cNvPr id="550932" name="Text Box 12"/>
            <p:cNvSpPr txBox="1">
              <a:spLocks noChangeArrowheads="1"/>
            </p:cNvSpPr>
            <p:nvPr/>
          </p:nvSpPr>
          <p:spPr bwMode="auto">
            <a:xfrm>
              <a:off x="1872" y="1296"/>
              <a:ext cx="912" cy="213"/>
            </a:xfrm>
            <a:prstGeom prst="rect">
              <a:avLst/>
            </a:prstGeom>
            <a:noFill/>
            <a:ln w="9525">
              <a:noFill/>
              <a:miter lim="800000"/>
              <a:headEnd/>
              <a:tailEnd/>
            </a:ln>
          </p:spPr>
          <p:txBody>
            <a:bodyPr>
              <a:prstTxWarp prst="textNoShape">
                <a:avLst/>
              </a:prstTxWarp>
              <a:spAutoFit/>
            </a:bodyPr>
            <a:lstStyle/>
            <a:p>
              <a:r>
                <a:rPr lang="en-US" sz="1600" b="1" dirty="0">
                  <a:latin typeface="Helvetica"/>
                  <a:cs typeface="Helvetica"/>
                </a:rPr>
                <a:t>Wild Things</a:t>
              </a:r>
            </a:p>
          </p:txBody>
        </p:sp>
        <p:sp>
          <p:nvSpPr>
            <p:cNvPr id="550933" name="AutoShape 13"/>
            <p:cNvSpPr>
              <a:spLocks noChangeArrowheads="1"/>
            </p:cNvSpPr>
            <p:nvPr/>
          </p:nvSpPr>
          <p:spPr bwMode="auto">
            <a:xfrm>
              <a:off x="1392" y="771"/>
              <a:ext cx="615" cy="306"/>
            </a:xfrm>
            <a:prstGeom prst="rightArrow">
              <a:avLst>
                <a:gd name="adj1" fmla="val 50000"/>
                <a:gd name="adj2" fmla="val 50245"/>
              </a:avLst>
            </a:prstGeom>
            <a:solidFill>
              <a:srgbClr val="FF3300"/>
            </a:solidFill>
            <a:ln w="9525">
              <a:solidFill>
                <a:schemeClr val="tx1"/>
              </a:solidFill>
              <a:miter lim="800000"/>
              <a:headEnd/>
              <a:tailEnd/>
            </a:ln>
          </p:spPr>
          <p:txBody>
            <a:bodyPr wrap="none" anchor="ctr">
              <a:prstTxWarp prst="textNoShape">
                <a:avLst/>
              </a:prstTxWarp>
            </a:bodyPr>
            <a:lstStyle/>
            <a:p>
              <a:endParaRPr lang="hu-HU"/>
            </a:p>
          </p:txBody>
        </p:sp>
      </p:grpSp>
      <p:grpSp>
        <p:nvGrpSpPr>
          <p:cNvPr id="4" name="Group 14"/>
          <p:cNvGrpSpPr>
            <a:grpSpLocks/>
          </p:cNvGrpSpPr>
          <p:nvPr/>
        </p:nvGrpSpPr>
        <p:grpSpPr bwMode="auto">
          <a:xfrm>
            <a:off x="5181600" y="518168"/>
            <a:ext cx="3962400" cy="6208714"/>
            <a:chOff x="3264" y="192"/>
            <a:chExt cx="2496" cy="3911"/>
          </a:xfrm>
        </p:grpSpPr>
        <p:sp>
          <p:nvSpPr>
            <p:cNvPr id="550920" name="Text Box 15"/>
            <p:cNvSpPr txBox="1">
              <a:spLocks noChangeArrowheads="1"/>
            </p:cNvSpPr>
            <p:nvPr/>
          </p:nvSpPr>
          <p:spPr bwMode="auto">
            <a:xfrm>
              <a:off x="3552" y="288"/>
              <a:ext cx="768" cy="368"/>
            </a:xfrm>
            <a:prstGeom prst="rect">
              <a:avLst/>
            </a:prstGeom>
            <a:noFill/>
            <a:ln w="9525">
              <a:noFill/>
              <a:miter lim="800000"/>
              <a:headEnd/>
              <a:tailEnd/>
            </a:ln>
          </p:spPr>
          <p:txBody>
            <a:bodyPr>
              <a:prstTxWarp prst="textNoShape">
                <a:avLst/>
              </a:prstTxWarp>
              <a:spAutoFit/>
            </a:bodyPr>
            <a:lstStyle/>
            <a:p>
              <a:r>
                <a:rPr lang="en-US" sz="1600" b="0" dirty="0">
                  <a:latin typeface="Helvetica"/>
                  <a:cs typeface="Helvetica"/>
                </a:rPr>
                <a:t>Let’s make it legal</a:t>
              </a:r>
            </a:p>
          </p:txBody>
        </p:sp>
        <p:sp>
          <p:nvSpPr>
            <p:cNvPr id="550921" name="Rectangle 16"/>
            <p:cNvSpPr>
              <a:spLocks noChangeArrowheads="1"/>
            </p:cNvSpPr>
            <p:nvPr/>
          </p:nvSpPr>
          <p:spPr bwMode="auto">
            <a:xfrm>
              <a:off x="4368" y="2064"/>
              <a:ext cx="1056" cy="288"/>
            </a:xfrm>
            <a:prstGeom prst="rect">
              <a:avLst/>
            </a:prstGeom>
            <a:solidFill>
              <a:srgbClr val="FF99CC">
                <a:alpha val="50195"/>
              </a:srgbClr>
            </a:solidFill>
            <a:ln w="9525">
              <a:solidFill>
                <a:schemeClr val="tx1"/>
              </a:solidFill>
              <a:miter lim="800000"/>
              <a:headEnd/>
              <a:tailEnd/>
            </a:ln>
          </p:spPr>
          <p:txBody>
            <a:bodyPr wrap="none" anchor="ctr">
              <a:prstTxWarp prst="textNoShape">
                <a:avLst/>
              </a:prstTxWarp>
            </a:bodyPr>
            <a:lstStyle/>
            <a:p>
              <a:r>
                <a:rPr lang="en-US" sz="1600" b="1" dirty="0">
                  <a:latin typeface="Helvetica"/>
                  <a:cs typeface="Helvetica"/>
                </a:rPr>
                <a:t>Barry Norton</a:t>
              </a:r>
            </a:p>
          </p:txBody>
        </p:sp>
        <p:sp>
          <p:nvSpPr>
            <p:cNvPr id="550922" name="Text Box 17"/>
            <p:cNvSpPr txBox="1">
              <a:spLocks noChangeArrowheads="1"/>
            </p:cNvSpPr>
            <p:nvPr/>
          </p:nvSpPr>
          <p:spPr bwMode="auto">
            <a:xfrm>
              <a:off x="4173" y="1584"/>
              <a:ext cx="1344" cy="213"/>
            </a:xfrm>
            <a:prstGeom prst="rect">
              <a:avLst/>
            </a:prstGeom>
            <a:noFill/>
            <a:ln w="9525">
              <a:noFill/>
              <a:miter lim="800000"/>
              <a:headEnd/>
              <a:tailEnd/>
            </a:ln>
          </p:spPr>
          <p:txBody>
            <a:bodyPr>
              <a:prstTxWarp prst="textNoShape">
                <a:avLst/>
              </a:prstTxWarp>
              <a:spAutoFit/>
            </a:bodyPr>
            <a:lstStyle/>
            <a:p>
              <a:r>
                <a:rPr lang="en-US" sz="1600" b="1" dirty="0">
                  <a:latin typeface="Helvetica"/>
                  <a:cs typeface="Helvetica"/>
                </a:rPr>
                <a:t>What Price Glory</a:t>
              </a:r>
            </a:p>
          </p:txBody>
        </p:sp>
        <p:pic>
          <p:nvPicPr>
            <p:cNvPr id="550923" name="Picture 18" descr="schpn87"/>
            <p:cNvPicPr>
              <a:picLocks noChangeAspect="1" noChangeArrowheads="1"/>
            </p:cNvPicPr>
            <p:nvPr/>
          </p:nvPicPr>
          <p:blipFill>
            <a:blip r:embed="rId7"/>
            <a:srcRect/>
            <a:stretch>
              <a:fillRect/>
            </a:stretch>
          </p:blipFill>
          <p:spPr bwMode="auto">
            <a:xfrm>
              <a:off x="4320" y="2976"/>
              <a:ext cx="1192" cy="1127"/>
            </a:xfrm>
            <a:prstGeom prst="rect">
              <a:avLst/>
            </a:prstGeom>
            <a:noFill/>
            <a:ln w="9525">
              <a:noFill/>
              <a:miter lim="800000"/>
              <a:headEnd/>
              <a:tailEnd/>
            </a:ln>
          </p:spPr>
        </p:pic>
        <p:pic>
          <p:nvPicPr>
            <p:cNvPr id="550924" name="Picture 19" descr="war2031"/>
            <p:cNvPicPr>
              <a:picLocks noChangeAspect="1" noChangeArrowheads="1"/>
            </p:cNvPicPr>
            <p:nvPr/>
          </p:nvPicPr>
          <p:blipFill>
            <a:blip r:embed="rId8"/>
            <a:srcRect/>
            <a:stretch>
              <a:fillRect/>
            </a:stretch>
          </p:blipFill>
          <p:spPr bwMode="auto">
            <a:xfrm>
              <a:off x="4368" y="192"/>
              <a:ext cx="1149" cy="1152"/>
            </a:xfrm>
            <a:prstGeom prst="rect">
              <a:avLst/>
            </a:prstGeom>
            <a:noFill/>
            <a:ln w="9525">
              <a:noFill/>
              <a:miter lim="800000"/>
              <a:headEnd/>
              <a:tailEnd/>
            </a:ln>
          </p:spPr>
        </p:pic>
        <p:sp>
          <p:nvSpPr>
            <p:cNvPr id="550925" name="AutoShape 20"/>
            <p:cNvSpPr>
              <a:spLocks noChangeArrowheads="1"/>
            </p:cNvSpPr>
            <p:nvPr/>
          </p:nvSpPr>
          <p:spPr bwMode="auto">
            <a:xfrm>
              <a:off x="4741" y="2396"/>
              <a:ext cx="306" cy="480"/>
            </a:xfrm>
            <a:prstGeom prst="upArrow">
              <a:avLst>
                <a:gd name="adj1" fmla="val 50000"/>
                <a:gd name="adj2" fmla="val 39216"/>
              </a:avLst>
            </a:prstGeom>
            <a:solidFill>
              <a:srgbClr val="FF0000"/>
            </a:solidFill>
            <a:ln w="9525">
              <a:solidFill>
                <a:schemeClr val="tx1"/>
              </a:solidFill>
              <a:miter lim="800000"/>
              <a:headEnd/>
              <a:tailEnd/>
            </a:ln>
          </p:spPr>
          <p:txBody>
            <a:bodyPr wrap="none" anchor="ctr">
              <a:prstTxWarp prst="textNoShape">
                <a:avLst/>
              </a:prstTxWarp>
            </a:bodyPr>
            <a:lstStyle/>
            <a:p>
              <a:endParaRPr lang="hu-HU"/>
            </a:p>
          </p:txBody>
        </p:sp>
        <p:sp>
          <p:nvSpPr>
            <p:cNvPr id="550926" name="Text Box 21"/>
            <p:cNvSpPr txBox="1">
              <a:spLocks noChangeArrowheads="1"/>
            </p:cNvSpPr>
            <p:nvPr/>
          </p:nvSpPr>
          <p:spPr bwMode="auto">
            <a:xfrm>
              <a:off x="4944" y="2496"/>
              <a:ext cx="816" cy="368"/>
            </a:xfrm>
            <a:prstGeom prst="rect">
              <a:avLst/>
            </a:prstGeom>
            <a:noFill/>
            <a:ln w="9525">
              <a:noFill/>
              <a:miter lim="800000"/>
              <a:headEnd/>
              <a:tailEnd/>
            </a:ln>
          </p:spPr>
          <p:txBody>
            <a:bodyPr>
              <a:prstTxWarp prst="textNoShape">
                <a:avLst/>
              </a:prstTxWarp>
              <a:spAutoFit/>
            </a:bodyPr>
            <a:lstStyle/>
            <a:p>
              <a:r>
                <a:rPr lang="en-US" sz="1600" b="1" dirty="0">
                  <a:latin typeface="Helvetica"/>
                  <a:cs typeface="Helvetica"/>
                </a:rPr>
                <a:t>Monsieur </a:t>
              </a:r>
              <a:r>
                <a:rPr lang="en-US" sz="1600" b="1" dirty="0" err="1">
                  <a:latin typeface="Helvetica"/>
                  <a:cs typeface="Helvetica"/>
                </a:rPr>
                <a:t>Verdoux</a:t>
              </a:r>
              <a:endParaRPr lang="en-US" sz="1600" b="1" dirty="0">
                <a:latin typeface="Helvetica"/>
                <a:cs typeface="Helvetica"/>
              </a:endParaRPr>
            </a:p>
          </p:txBody>
        </p:sp>
        <p:sp>
          <p:nvSpPr>
            <p:cNvPr id="550927" name="AutoShape 22"/>
            <p:cNvSpPr>
              <a:spLocks noChangeArrowheads="1"/>
            </p:cNvSpPr>
            <p:nvPr/>
          </p:nvSpPr>
          <p:spPr bwMode="auto">
            <a:xfrm rot="2310190">
              <a:off x="3264" y="1440"/>
              <a:ext cx="1143" cy="306"/>
            </a:xfrm>
            <a:prstGeom prst="leftArrow">
              <a:avLst>
                <a:gd name="adj1" fmla="val 50000"/>
                <a:gd name="adj2" fmla="val 93382"/>
              </a:avLst>
            </a:prstGeom>
            <a:solidFill>
              <a:srgbClr val="FF3300"/>
            </a:solidFill>
            <a:ln w="9525">
              <a:solidFill>
                <a:schemeClr val="tx1"/>
              </a:solidFill>
              <a:miter lim="800000"/>
              <a:headEnd/>
              <a:tailEnd/>
            </a:ln>
          </p:spPr>
          <p:txBody>
            <a:bodyPr wrap="none" anchor="ctr">
              <a:prstTxWarp prst="textNoShape">
                <a:avLst/>
              </a:prstTxWarp>
            </a:bodyPr>
            <a:lstStyle/>
            <a:p>
              <a:endParaRPr lang="hu-HU"/>
            </a:p>
          </p:txBody>
        </p:sp>
        <p:sp>
          <p:nvSpPr>
            <p:cNvPr id="550928" name="AutoShape 23"/>
            <p:cNvSpPr>
              <a:spLocks noChangeArrowheads="1"/>
            </p:cNvSpPr>
            <p:nvPr/>
          </p:nvSpPr>
          <p:spPr bwMode="auto">
            <a:xfrm>
              <a:off x="3600" y="829"/>
              <a:ext cx="615" cy="306"/>
            </a:xfrm>
            <a:prstGeom prst="leftArrow">
              <a:avLst>
                <a:gd name="adj1" fmla="val 50000"/>
                <a:gd name="adj2" fmla="val 50245"/>
              </a:avLst>
            </a:prstGeom>
            <a:solidFill>
              <a:srgbClr val="FF3300"/>
            </a:solidFill>
            <a:ln w="9525">
              <a:solidFill>
                <a:schemeClr val="tx1"/>
              </a:solidFill>
              <a:miter lim="800000"/>
              <a:headEnd/>
              <a:tailEnd/>
            </a:ln>
          </p:spPr>
          <p:txBody>
            <a:bodyPr wrap="none" anchor="ctr">
              <a:prstTxWarp prst="textNoShape">
                <a:avLst/>
              </a:prstTxWarp>
            </a:bodyPr>
            <a:lstStyle/>
            <a:p>
              <a:endParaRPr lang="hu-HU"/>
            </a:p>
          </p:txBody>
        </p:sp>
      </p:grpSp>
      <p:sp>
        <p:nvSpPr>
          <p:cNvPr id="550919" name="Rectangle 24"/>
          <p:cNvSpPr>
            <a:spLocks noGrp="1" noChangeArrowheads="1"/>
          </p:cNvSpPr>
          <p:nvPr>
            <p:ph type="title" idx="4294967295"/>
          </p:nvPr>
        </p:nvSpPr>
        <p:spPr>
          <a:xfrm>
            <a:off x="685800" y="-1219200"/>
            <a:ext cx="7772400" cy="1143000"/>
          </a:xfrm>
        </p:spPr>
        <p:txBody>
          <a:bodyPr/>
          <a:lstStyle/>
          <a:p>
            <a:r>
              <a:rPr lang="en-US">
                <a:ea typeface="ＭＳ Ｐゴシック" charset="-128"/>
                <a:cs typeface="ＭＳ Ｐゴシック" charset="-128"/>
              </a:rPr>
              <a:t>Bacon 1</a:t>
            </a:r>
          </a:p>
        </p:txBody>
      </p:sp>
      <p:sp>
        <p:nvSpPr>
          <p:cNvPr id="2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ACTOR NETWORK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64" name="Text Box 4"/>
          <p:cNvSpPr txBox="1">
            <a:spLocks noChangeArrowheads="1"/>
          </p:cNvSpPr>
          <p:nvPr/>
        </p:nvSpPr>
        <p:spPr bwMode="auto">
          <a:xfrm>
            <a:off x="1752600" y="951642"/>
            <a:ext cx="2590800" cy="646298"/>
          </a:xfrm>
          <a:prstGeom prst="rect">
            <a:avLst/>
          </a:prstGeom>
          <a:noFill/>
          <a:ln w="9525">
            <a:noFill/>
            <a:miter lim="800000"/>
            <a:headEnd/>
            <a:tailEnd/>
          </a:ln>
        </p:spPr>
        <p:txBody>
          <a:bodyPr lIns="91407" tIns="45704" rIns="91407" bIns="45704">
            <a:prstTxWarp prst="textNoShape">
              <a:avLst/>
            </a:prstTxWarp>
            <a:spAutoFit/>
          </a:bodyPr>
          <a:lstStyle/>
          <a:p>
            <a:pPr algn="l"/>
            <a:r>
              <a:rPr lang="en-US" u="sng" dirty="0">
                <a:solidFill>
                  <a:schemeClr val="accent2"/>
                </a:solidFill>
                <a:latin typeface="Helvetica"/>
                <a:ea typeface="Arial" charset="0"/>
                <a:cs typeface="Helvetica"/>
              </a:rPr>
              <a:t>Nodes</a:t>
            </a:r>
            <a:r>
              <a:rPr lang="en-US" b="0" dirty="0">
                <a:latin typeface="Helvetica"/>
                <a:ea typeface="Arial" charset="0"/>
                <a:cs typeface="Helvetica"/>
              </a:rPr>
              <a:t>: actors   </a:t>
            </a:r>
            <a:r>
              <a:rPr lang="en-US" b="0" dirty="0" smtClean="0">
                <a:latin typeface="Helvetica"/>
                <a:ea typeface="Arial" charset="0"/>
                <a:cs typeface="Helvetica"/>
              </a:rPr>
              <a:t> </a:t>
            </a:r>
          </a:p>
          <a:p>
            <a:pPr algn="l"/>
            <a:r>
              <a:rPr lang="en-US" b="0" u="sng" dirty="0" smtClean="0">
                <a:solidFill>
                  <a:srgbClr val="FF0000"/>
                </a:solidFill>
                <a:latin typeface="Helvetica"/>
                <a:ea typeface="Arial" charset="0"/>
                <a:cs typeface="Helvetica"/>
              </a:rPr>
              <a:t> </a:t>
            </a:r>
            <a:r>
              <a:rPr lang="en-US" u="sng" dirty="0">
                <a:solidFill>
                  <a:srgbClr val="008000"/>
                </a:solidFill>
                <a:latin typeface="Helvetica"/>
                <a:ea typeface="Arial" charset="0"/>
                <a:cs typeface="Helvetica"/>
              </a:rPr>
              <a:t>Links</a:t>
            </a:r>
            <a:r>
              <a:rPr lang="en-US" b="0" dirty="0">
                <a:latin typeface="Helvetica"/>
                <a:ea typeface="Arial" charset="0"/>
                <a:cs typeface="Helvetica"/>
              </a:rPr>
              <a:t>: cast jointly</a:t>
            </a:r>
          </a:p>
        </p:txBody>
      </p:sp>
      <p:pic>
        <p:nvPicPr>
          <p:cNvPr id="552965" name="Picture 5" descr="clapper_3"/>
          <p:cNvPicPr>
            <a:picLocks noChangeAspect="1" noChangeArrowheads="1"/>
          </p:cNvPicPr>
          <p:nvPr/>
        </p:nvPicPr>
        <p:blipFill>
          <a:blip r:embed="rId2"/>
          <a:srcRect/>
          <a:stretch>
            <a:fillRect/>
          </a:stretch>
        </p:blipFill>
        <p:spPr bwMode="auto">
          <a:xfrm>
            <a:off x="4241800" y="938213"/>
            <a:ext cx="3302000" cy="788987"/>
          </a:xfrm>
          <a:prstGeom prst="rect">
            <a:avLst/>
          </a:prstGeom>
          <a:noFill/>
          <a:ln w="9525">
            <a:noFill/>
            <a:miter lim="800000"/>
            <a:headEnd/>
            <a:tailEnd/>
          </a:ln>
        </p:spPr>
      </p:pic>
      <p:sp>
        <p:nvSpPr>
          <p:cNvPr id="552966" name="Text Box 6"/>
          <p:cNvSpPr txBox="1">
            <a:spLocks noChangeArrowheads="1"/>
          </p:cNvSpPr>
          <p:nvPr/>
        </p:nvSpPr>
        <p:spPr bwMode="auto">
          <a:xfrm>
            <a:off x="1828800" y="4883338"/>
            <a:ext cx="5257800" cy="369300"/>
          </a:xfrm>
          <a:prstGeom prst="rect">
            <a:avLst/>
          </a:prstGeom>
          <a:noFill/>
          <a:ln w="9525">
            <a:noFill/>
            <a:miter lim="800000"/>
            <a:headEnd/>
            <a:tailEnd/>
          </a:ln>
        </p:spPr>
        <p:txBody>
          <a:bodyPr wrap="square" lIns="91407" tIns="45704" rIns="91407" bIns="45704">
            <a:prstTxWarp prst="textNoShape">
              <a:avLst/>
            </a:prstTxWarp>
            <a:spAutoFit/>
          </a:bodyPr>
          <a:lstStyle/>
          <a:p>
            <a:pPr algn="l"/>
            <a:r>
              <a:rPr lang="en-US" dirty="0">
                <a:latin typeface="Helvetica"/>
                <a:ea typeface="Arial" charset="0"/>
                <a:cs typeface="Helvetica"/>
              </a:rPr>
              <a:t>N = 212,250 actors   </a:t>
            </a:r>
            <a:r>
              <a:rPr lang="en-US" dirty="0" smtClean="0">
                <a:latin typeface="Helvetica"/>
                <a:ea typeface="Arial" charset="0"/>
                <a:cs typeface="Helvetica"/>
              </a:rPr>
              <a:t> </a:t>
            </a:r>
            <a:r>
              <a:rPr lang="en-US" dirty="0" err="1" smtClean="0">
                <a:latin typeface="Helvetica"/>
                <a:ea typeface="Arial" charset="0"/>
                <a:cs typeface="Helvetica"/>
                <a:sym typeface="Symbol" charset="2"/>
              </a:rPr>
              <a:t></a:t>
            </a:r>
            <a:r>
              <a:rPr lang="en-US" dirty="0" err="1">
                <a:latin typeface="Helvetica"/>
                <a:ea typeface="Arial" charset="0"/>
                <a:cs typeface="Helvetica"/>
                <a:sym typeface="Symbol" charset="2"/>
              </a:rPr>
              <a:t>k</a:t>
            </a:r>
            <a:r>
              <a:rPr lang="en-US" dirty="0">
                <a:latin typeface="Helvetica"/>
                <a:ea typeface="Arial" charset="0"/>
                <a:cs typeface="Helvetica"/>
                <a:sym typeface="Math1" pitchFamily="2" charset="2"/>
              </a:rPr>
              <a:t> </a:t>
            </a:r>
            <a:r>
              <a:rPr lang="en-US" dirty="0" smtClean="0">
                <a:latin typeface="Helvetica"/>
                <a:ea typeface="Arial" charset="0"/>
                <a:cs typeface="Helvetica"/>
                <a:sym typeface="Math1" pitchFamily="2" charset="2"/>
              </a:rPr>
              <a:t>=28.78</a:t>
            </a:r>
            <a:endParaRPr lang="en-US" sz="2800" b="0" dirty="0">
              <a:latin typeface="Helvetica"/>
              <a:ea typeface="Arial" charset="0"/>
              <a:cs typeface="Helvetica"/>
            </a:endParaRPr>
          </a:p>
        </p:txBody>
      </p:sp>
      <p:pic>
        <p:nvPicPr>
          <p:cNvPr id="552969" name="Picture 9" descr="tom_cruise"/>
          <p:cNvPicPr>
            <a:picLocks noChangeAspect="1" noChangeArrowheads="1"/>
          </p:cNvPicPr>
          <p:nvPr/>
        </p:nvPicPr>
        <p:blipFill>
          <a:blip r:embed="rId3"/>
          <a:srcRect/>
          <a:stretch>
            <a:fillRect/>
          </a:stretch>
        </p:blipFill>
        <p:spPr bwMode="auto">
          <a:xfrm>
            <a:off x="1828800" y="2697480"/>
            <a:ext cx="1225550" cy="1295400"/>
          </a:xfrm>
          <a:prstGeom prst="rect">
            <a:avLst/>
          </a:prstGeom>
          <a:noFill/>
          <a:ln w="9525">
            <a:noFill/>
            <a:miter lim="800000"/>
            <a:headEnd/>
            <a:tailEnd/>
          </a:ln>
        </p:spPr>
      </p:pic>
      <p:pic>
        <p:nvPicPr>
          <p:cNvPr id="552970" name="Picture 10" descr="nicole_kidman"/>
          <p:cNvPicPr>
            <a:picLocks noChangeAspect="1" noChangeArrowheads="1"/>
          </p:cNvPicPr>
          <p:nvPr/>
        </p:nvPicPr>
        <p:blipFill>
          <a:blip r:embed="rId4"/>
          <a:srcRect l="10616" r="22749"/>
          <a:stretch>
            <a:fillRect/>
          </a:stretch>
        </p:blipFill>
        <p:spPr bwMode="auto">
          <a:xfrm>
            <a:off x="6477002" y="2697480"/>
            <a:ext cx="1139825" cy="1295400"/>
          </a:xfrm>
          <a:prstGeom prst="rect">
            <a:avLst/>
          </a:prstGeom>
          <a:noFill/>
          <a:ln w="9525">
            <a:noFill/>
            <a:miter lim="800000"/>
            <a:headEnd/>
            <a:tailEnd/>
          </a:ln>
        </p:spPr>
      </p:pic>
      <p:sp>
        <p:nvSpPr>
          <p:cNvPr id="552971" name="Line 11"/>
          <p:cNvSpPr>
            <a:spLocks noChangeShapeType="1"/>
          </p:cNvSpPr>
          <p:nvPr/>
        </p:nvSpPr>
        <p:spPr bwMode="auto">
          <a:xfrm>
            <a:off x="3048000" y="2849880"/>
            <a:ext cx="3352800" cy="0"/>
          </a:xfrm>
          <a:prstGeom prst="line">
            <a:avLst/>
          </a:prstGeom>
          <a:noFill/>
          <a:ln w="57150">
            <a:solidFill>
              <a:schemeClr val="tx1"/>
            </a:solidFill>
            <a:round/>
            <a:headEnd type="stealth" w="med" len="med"/>
            <a:tailEnd type="stealth" w="med" len="med"/>
          </a:ln>
        </p:spPr>
        <p:txBody>
          <a:bodyPr anchor="ctr">
            <a:prstTxWarp prst="textNoShape">
              <a:avLst/>
            </a:prstTxWarp>
            <a:spAutoFit/>
          </a:bodyPr>
          <a:lstStyle/>
          <a:p>
            <a:endParaRPr lang="hu-HU"/>
          </a:p>
        </p:txBody>
      </p:sp>
      <p:sp>
        <p:nvSpPr>
          <p:cNvPr id="552972" name="Text Box 12"/>
          <p:cNvSpPr txBox="1">
            <a:spLocks noChangeArrowheads="1"/>
          </p:cNvSpPr>
          <p:nvPr/>
        </p:nvSpPr>
        <p:spPr bwMode="auto">
          <a:xfrm>
            <a:off x="3276600" y="2926081"/>
            <a:ext cx="3048000" cy="923330"/>
          </a:xfrm>
          <a:prstGeom prst="rect">
            <a:avLst/>
          </a:prstGeom>
          <a:noFill/>
          <a:ln w="9525">
            <a:noFill/>
            <a:miter lim="800000"/>
            <a:headEnd/>
            <a:tailEnd/>
          </a:ln>
        </p:spPr>
        <p:txBody>
          <a:bodyPr>
            <a:prstTxWarp prst="textNoShape">
              <a:avLst/>
            </a:prstTxWarp>
            <a:spAutoFit/>
          </a:bodyPr>
          <a:lstStyle/>
          <a:p>
            <a:r>
              <a:rPr lang="en-US" b="0">
                <a:latin typeface="Tahoma" charset="0"/>
                <a:ea typeface="Arial" charset="0"/>
                <a:cs typeface="Arial" charset="0"/>
              </a:rPr>
              <a:t>Days of Thunder (1990) Far and Away     (1992)  Eyes Wide Shut  (1999)</a:t>
            </a:r>
            <a:endParaRPr lang="en-US">
              <a:latin typeface="Tahoma" charset="0"/>
              <a:ea typeface="Arial" charset="0"/>
              <a:cs typeface="Arial" charset="0"/>
            </a:endParaRPr>
          </a:p>
        </p:txBody>
      </p:sp>
      <p:sp>
        <p:nvSpPr>
          <p:cNvPr id="552974" name="Rectangle 14"/>
          <p:cNvSpPr>
            <a:spLocks noGrp="1" noChangeArrowheads="1"/>
          </p:cNvSpPr>
          <p:nvPr>
            <p:ph type="title" idx="4294967295"/>
          </p:nvPr>
        </p:nvSpPr>
        <p:spPr>
          <a:xfrm>
            <a:off x="685800" y="-1219200"/>
            <a:ext cx="7772400" cy="1143000"/>
          </a:xfrm>
        </p:spPr>
        <p:txBody>
          <a:bodyPr/>
          <a:lstStyle/>
          <a:p>
            <a:pPr eaLnBrk="1" hangingPunct="1"/>
            <a:r>
              <a:rPr lang="en-US" dirty="0">
                <a:ea typeface="Arial" charset="0"/>
              </a:rPr>
              <a:t>Actors</a:t>
            </a:r>
          </a:p>
        </p:txBody>
      </p:sp>
      <p:sp>
        <p:nvSpPr>
          <p:cNvPr id="13"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4"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ACTOR NETWORK</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Picture 4.png"/>
          <p:cNvPicPr>
            <a:picLocks noChangeAspect="1"/>
          </p:cNvPicPr>
          <p:nvPr/>
        </p:nvPicPr>
        <p:blipFill>
          <a:blip r:embed="rId3"/>
          <a:stretch>
            <a:fillRect/>
          </a:stretch>
        </p:blipFill>
        <p:spPr>
          <a:xfrm>
            <a:off x="0" y="519905"/>
            <a:ext cx="9144000" cy="6145530"/>
          </a:xfrm>
          <a:prstGeom prst="rect">
            <a:avLst/>
          </a:prstGeom>
        </p:spPr>
      </p:pic>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IMBD SCALE FREE</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image_1215.jpg"/>
          <p:cNvPicPr>
            <a:picLocks noChangeAspect="1"/>
          </p:cNvPicPr>
          <p:nvPr/>
        </p:nvPicPr>
        <p:blipFill>
          <a:blip r:embed="rId2"/>
          <a:stretch>
            <a:fillRect/>
          </a:stretch>
        </p:blipFill>
        <p:spPr>
          <a:xfrm>
            <a:off x="457200" y="685800"/>
            <a:ext cx="8094772" cy="6071078"/>
          </a:xfrm>
          <a:prstGeom prst="rect">
            <a:avLst/>
          </a:prstGeom>
        </p:spPr>
      </p:pic>
      <p:sp>
        <p:nvSpPr>
          <p:cNvPr id="6"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 SCIENCE      The science of the 21</a:t>
            </a:r>
            <a:r>
              <a:rPr lang="hu-HU" sz="2000" b="1" baseline="30000" dirty="0" smtClean="0">
                <a:solidFill>
                  <a:schemeClr val="bg1"/>
                </a:solidFill>
                <a:latin typeface="Helvetica"/>
                <a:cs typeface="Helvetica"/>
              </a:rPr>
              <a:t>st</a:t>
            </a:r>
            <a:r>
              <a:rPr lang="en-US" sz="2000" b="1" dirty="0" smtClean="0">
                <a:solidFill>
                  <a:schemeClr val="bg1"/>
                </a:solidFill>
                <a:latin typeface="Helvetica" pitchFamily="36" charset="0"/>
                <a:ea typeface="Helvetica" pitchFamily="36" charset="0"/>
                <a:cs typeface="Helvetica" pitchFamily="36" charset="0"/>
              </a:rPr>
              <a:t> century </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647988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r>
              <a:rPr lang="en-US" sz="600" i="1" dirty="0" smtClean="0">
                <a:solidFill>
                  <a:schemeClr val="bg1">
                    <a:lumMod val="65000"/>
                  </a:schemeClr>
                </a:solidFill>
                <a:latin typeface="Helvetica" pitchFamily="36" charset="0"/>
                <a:ea typeface="Helvetica" pitchFamily="36" charset="0"/>
                <a:cs typeface="Helvetica" pitchFamily="36" charset="0"/>
              </a:rPr>
              <a:t>January 10,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flipH="1">
            <a:off x="2819401"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11" name="Text Box 8"/>
          <p:cNvSpPr txBox="1">
            <a:spLocks noChangeArrowheads="1"/>
          </p:cNvSpPr>
          <p:nvPr/>
        </p:nvSpPr>
        <p:spPr bwMode="auto">
          <a:xfrm>
            <a:off x="4339480" y="6462307"/>
            <a:ext cx="465041" cy="215444"/>
          </a:xfrm>
          <a:prstGeom prst="rect">
            <a:avLst/>
          </a:prstGeom>
          <a:noFill/>
          <a:ln w="9525">
            <a:noFill/>
            <a:miter lim="800000"/>
            <a:headEnd/>
            <a:tailEnd/>
          </a:ln>
        </p:spPr>
        <p:txBody>
          <a:bodyPr wrap="none">
            <a:prstTxWarp prst="textNoShape">
              <a:avLst/>
            </a:prstTxWarp>
            <a:spAutoFit/>
          </a:bodyPr>
          <a:lstStyle/>
          <a:p>
            <a:pPr algn="ctr"/>
            <a:r>
              <a:rPr lang="de-DE" sz="800" i="1" dirty="0" err="1" smtClean="0">
                <a:latin typeface="Helvetica"/>
                <a:ea typeface="Arial" charset="0"/>
                <a:cs typeface="Helvetica"/>
              </a:rPr>
              <a:t>Years</a:t>
            </a:r>
            <a:endParaRPr lang="de-DE" sz="800" i="1" dirty="0">
              <a:latin typeface="Helvetica"/>
              <a:ea typeface="Arial" charset="0"/>
              <a:cs typeface="Helvetica"/>
            </a:endParaRPr>
          </a:p>
        </p:txBody>
      </p:sp>
      <p:sp>
        <p:nvSpPr>
          <p:cNvPr id="12" name="Text Box 8"/>
          <p:cNvSpPr txBox="1">
            <a:spLocks noChangeArrowheads="1"/>
          </p:cNvSpPr>
          <p:nvPr/>
        </p:nvSpPr>
        <p:spPr bwMode="auto">
          <a:xfrm>
            <a:off x="1" y="3205615"/>
            <a:ext cx="693641" cy="338554"/>
          </a:xfrm>
          <a:prstGeom prst="rect">
            <a:avLst/>
          </a:prstGeom>
          <a:noFill/>
          <a:ln w="9525">
            <a:noFill/>
            <a:miter lim="800000"/>
            <a:headEnd/>
            <a:tailEnd/>
          </a:ln>
        </p:spPr>
        <p:txBody>
          <a:bodyPr wrap="square">
            <a:prstTxWarp prst="textNoShape">
              <a:avLst/>
            </a:prstTxWarp>
            <a:spAutoFit/>
          </a:bodyPr>
          <a:lstStyle/>
          <a:p>
            <a:pPr algn="ctr"/>
            <a:r>
              <a:rPr lang="en-US" sz="800" i="1" dirty="0" smtClean="0">
                <a:latin typeface="Helvetica"/>
                <a:ea typeface="Arial" charset="0"/>
                <a:cs typeface="Helvetica"/>
              </a:rPr>
              <a:t>Times</a:t>
            </a:r>
          </a:p>
          <a:p>
            <a:pPr algn="ctr"/>
            <a:r>
              <a:rPr lang="en-US" sz="800" i="1" dirty="0" smtClean="0">
                <a:latin typeface="Helvetica"/>
                <a:ea typeface="Arial" charset="0"/>
                <a:cs typeface="Helvetica"/>
              </a:rPr>
              <a:t>cited</a:t>
            </a:r>
            <a:endParaRPr lang="de-DE" sz="800" i="1" dirty="0">
              <a:latin typeface="Helvetica"/>
              <a:ea typeface="Arial" charset="0"/>
              <a:cs typeface="Helvetica"/>
            </a:endParaRPr>
          </a:p>
        </p:txBody>
      </p:sp>
      <p:pic>
        <p:nvPicPr>
          <p:cNvPr id="10" name="Picture 9" descr="Picture 1.png"/>
          <p:cNvPicPr>
            <a:picLocks noChangeAspect="1"/>
          </p:cNvPicPr>
          <p:nvPr/>
        </p:nvPicPr>
        <p:blipFill>
          <a:blip r:embed="rId3"/>
          <a:stretch>
            <a:fillRect/>
          </a:stretch>
        </p:blipFill>
        <p:spPr>
          <a:xfrm>
            <a:off x="1597025" y="1051560"/>
            <a:ext cx="2305050" cy="93997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mlk-143628.jpg"/>
          <p:cNvPicPr>
            <a:picLocks noChangeAspect="1"/>
          </p:cNvPicPr>
          <p:nvPr/>
        </p:nvPicPr>
        <p:blipFill>
          <a:blip r:embed="rId2"/>
          <a:stretch>
            <a:fillRect/>
          </a:stretch>
        </p:blipFill>
        <p:spPr>
          <a:xfrm>
            <a:off x="0" y="0"/>
            <a:ext cx="9144000" cy="6858000"/>
          </a:xfrm>
          <a:prstGeom prst="rect">
            <a:avLst/>
          </a:prstGeom>
        </p:spPr>
      </p:pic>
      <p:sp>
        <p:nvSpPr>
          <p:cNvPr id="5"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23" name="Straight Connector 22"/>
          <p:cNvCxnSpPr/>
          <p:nvPr/>
        </p:nvCxnSpPr>
        <p:spPr>
          <a:xfrm flipV="1">
            <a:off x="1632069" y="2498725"/>
            <a:ext cx="1034933" cy="304808"/>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257298" y="2187696"/>
            <a:ext cx="990606"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447800" y="2621916"/>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p:nvPr/>
        </p:nvCxnSpPr>
        <p:spPr>
          <a:xfrm rot="5100000" flipH="1" flipV="1">
            <a:off x="6949440" y="1924673"/>
            <a:ext cx="773664" cy="374434"/>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838970" y="2242493"/>
            <a:ext cx="746923" cy="224343"/>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flipV="1">
            <a:off x="6237300" y="2498722"/>
            <a:ext cx="913486" cy="228607"/>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349727" y="1812926"/>
            <a:ext cx="664813" cy="593724"/>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812926"/>
            <a:ext cx="793866" cy="6857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362203" y="1812926"/>
            <a:ext cx="9905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447800" y="2556510"/>
            <a:ext cx="313044" cy="369332"/>
          </a:xfrm>
          <a:prstGeom prst="rect">
            <a:avLst/>
          </a:prstGeom>
          <a:noFill/>
        </p:spPr>
        <p:txBody>
          <a:bodyPr wrap="square" rtlCol="0">
            <a:spAutoFit/>
          </a:bodyPr>
          <a:lstStyle/>
          <a:p>
            <a:r>
              <a:rPr lang="en-US" b="1" dirty="0" smtClean="0">
                <a:latin typeface="Helvetica"/>
                <a:cs typeface="Helvetica"/>
              </a:rPr>
              <a:t>3</a:t>
            </a:r>
            <a:endParaRPr lang="en-US" b="1" dirty="0">
              <a:latin typeface="Helvetica"/>
              <a:cs typeface="Helvetica"/>
            </a:endParaRPr>
          </a:p>
        </p:txBody>
      </p:sp>
      <p:graphicFrame>
        <p:nvGraphicFramePr>
          <p:cNvPr id="37" name="Object 36"/>
          <p:cNvGraphicFramePr>
            <a:graphicFrameLocks noChangeAspect="1"/>
          </p:cNvGraphicFramePr>
          <p:nvPr/>
        </p:nvGraphicFramePr>
        <p:xfrm>
          <a:off x="1031876" y="3098159"/>
          <a:ext cx="2149475" cy="1600200"/>
        </p:xfrm>
        <a:graphic>
          <a:graphicData uri="http://schemas.openxmlformats.org/presentationml/2006/ole">
            <p:oleObj spid="_x0000_s50178" name="Equation" r:id="rId3" imgW="1193800" imgH="889000" progId="Equation.3">
              <p:embed/>
            </p:oleObj>
          </a:graphicData>
        </a:graphic>
      </p:graphicFrame>
      <p:graphicFrame>
        <p:nvGraphicFramePr>
          <p:cNvPr id="173059" name="Object 3"/>
          <p:cNvGraphicFramePr>
            <a:graphicFrameLocks noChangeAspect="1"/>
          </p:cNvGraphicFramePr>
          <p:nvPr/>
        </p:nvGraphicFramePr>
        <p:xfrm>
          <a:off x="1031876" y="4866640"/>
          <a:ext cx="2598737" cy="1295394"/>
        </p:xfrm>
        <a:graphic>
          <a:graphicData uri="http://schemas.openxmlformats.org/presentationml/2006/ole">
            <p:oleObj spid="_x0000_s50179" name="Equation" r:id="rId4" imgW="1587500" imgH="660400" progId="Equation.3">
              <p:embed/>
            </p:oleObj>
          </a:graphicData>
        </a:graphic>
      </p:graphicFrame>
      <p:graphicFrame>
        <p:nvGraphicFramePr>
          <p:cNvPr id="54" name="Object 53"/>
          <p:cNvGraphicFramePr>
            <a:graphicFrameLocks noChangeAspect="1"/>
          </p:cNvGraphicFramePr>
          <p:nvPr/>
        </p:nvGraphicFramePr>
        <p:xfrm>
          <a:off x="5237800" y="3098159"/>
          <a:ext cx="2592387" cy="1619748"/>
        </p:xfrm>
        <a:graphic>
          <a:graphicData uri="http://schemas.openxmlformats.org/presentationml/2006/ole">
            <p:oleObj spid="_x0000_s50180" name="Equation" r:id="rId5" imgW="1422400" imgH="889000" progId="Equation.3">
              <p:embed/>
            </p:oleObj>
          </a:graphicData>
        </a:graphic>
      </p:graphicFrame>
      <p:graphicFrame>
        <p:nvGraphicFramePr>
          <p:cNvPr id="55" name="Object 3"/>
          <p:cNvGraphicFramePr>
            <a:graphicFrameLocks noChangeAspect="1"/>
          </p:cNvGraphicFramePr>
          <p:nvPr/>
        </p:nvGraphicFramePr>
        <p:xfrm>
          <a:off x="5689602" y="5079359"/>
          <a:ext cx="2328863" cy="1082675"/>
        </p:xfrm>
        <a:graphic>
          <a:graphicData uri="http://schemas.openxmlformats.org/presentationml/2006/ole">
            <p:oleObj spid="_x0000_s50181" name="Equation" r:id="rId6" imgW="1422400" imgH="660400" progId="Equation.3">
              <p:embed/>
            </p:oleObj>
          </a:graphicData>
        </a:graphic>
      </p:graphicFrame>
      <p:sp>
        <p:nvSpPr>
          <p:cNvPr id="38"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39"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40" name="Subtitle 2"/>
          <p:cNvSpPr txBox="1">
            <a:spLocks/>
          </p:cNvSpPr>
          <p:nvPr/>
        </p:nvSpPr>
        <p:spPr>
          <a:xfrm>
            <a:off x="1996440" y="182880"/>
            <a:ext cx="365760" cy="50292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smtClean="0">
                <a:latin typeface="Helvetica" pitchFamily="36" charset="0"/>
                <a:ea typeface="Helvetica" pitchFamily="36" charset="0"/>
                <a:cs typeface="Helvetica" pitchFamily="36" charset="0"/>
              </a:rPr>
              <a:t>1</a:t>
            </a:r>
          </a:p>
        </p:txBody>
      </p:sp>
      <p:sp>
        <p:nvSpPr>
          <p:cNvPr id="41" name="TextBox 40"/>
          <p:cNvSpPr txBox="1"/>
          <p:nvPr/>
        </p:nvSpPr>
        <p:spPr>
          <a:xfrm>
            <a:off x="304800" y="805935"/>
            <a:ext cx="1981200" cy="461665"/>
          </a:xfrm>
          <a:prstGeom prst="rect">
            <a:avLst/>
          </a:prstGeom>
          <a:noFill/>
        </p:spPr>
        <p:txBody>
          <a:bodyPr wrap="square" rtlCol="0">
            <a:spAutoFit/>
          </a:bodyPr>
          <a:lstStyle/>
          <a:p>
            <a:r>
              <a:rPr lang="en-US" sz="2400" b="1" dirty="0" smtClean="0">
                <a:latin typeface="Helvetica"/>
                <a:cs typeface="Helvetica"/>
              </a:rPr>
              <a:t>Undirected</a:t>
            </a:r>
            <a:endParaRPr lang="en-US" sz="2400" dirty="0">
              <a:latin typeface="Helvetica"/>
              <a:cs typeface="Helvetica"/>
            </a:endParaRPr>
          </a:p>
        </p:txBody>
      </p:sp>
      <p:sp>
        <p:nvSpPr>
          <p:cNvPr id="42" name="TextBox 41"/>
          <p:cNvSpPr txBox="1"/>
          <p:nvPr/>
        </p:nvSpPr>
        <p:spPr>
          <a:xfrm>
            <a:off x="4845051" y="805935"/>
            <a:ext cx="1981200" cy="461665"/>
          </a:xfrm>
          <a:prstGeom prst="rect">
            <a:avLst/>
          </a:prstGeom>
          <a:noFill/>
        </p:spPr>
        <p:txBody>
          <a:bodyPr wrap="square" rtlCol="0">
            <a:spAutoFit/>
          </a:bodyPr>
          <a:lstStyle/>
          <a:p>
            <a:r>
              <a:rPr lang="en-US" sz="2400" b="1" dirty="0" smtClean="0">
                <a:latin typeface="Helvetica"/>
                <a:cs typeface="Helvetica"/>
              </a:rPr>
              <a:t>Directed</a:t>
            </a:r>
            <a:endParaRPr lang="en-US" sz="2400" dirty="0">
              <a:latin typeface="Helvetica"/>
              <a:cs typeface="Helvetica"/>
            </a:endParaRPr>
          </a:p>
        </p:txBody>
      </p:sp>
      <p:sp>
        <p:nvSpPr>
          <p:cNvPr id="43" name="Rectangle 42"/>
          <p:cNvSpPr/>
          <p:nvPr/>
        </p:nvSpPr>
        <p:spPr>
          <a:xfrm>
            <a:off x="4483100" y="805934"/>
            <a:ext cx="76200" cy="580321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708045" y="162398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695345" y="1564957"/>
            <a:ext cx="313044" cy="369332"/>
          </a:xfrm>
          <a:prstGeom prst="rect">
            <a:avLst/>
          </a:prstGeom>
          <a:noFill/>
        </p:spPr>
        <p:txBody>
          <a:bodyPr wrap="square" rtlCol="0">
            <a:spAutoFit/>
          </a:bodyPr>
          <a:lstStyle/>
          <a:p>
            <a:r>
              <a:rPr lang="en-US" b="1" dirty="0" smtClean="0">
                <a:latin typeface="Helvetica"/>
                <a:cs typeface="Helvetica"/>
              </a:rPr>
              <a:t>1</a:t>
            </a:r>
            <a:endParaRPr lang="en-US" b="1" dirty="0">
              <a:latin typeface="Helvetica"/>
              <a:cs typeface="Helvetica"/>
            </a:endParaRPr>
          </a:p>
        </p:txBody>
      </p:sp>
      <p:sp>
        <p:nvSpPr>
          <p:cNvPr id="59" name="Oval 58"/>
          <p:cNvSpPr/>
          <p:nvPr/>
        </p:nvSpPr>
        <p:spPr>
          <a:xfrm>
            <a:off x="2918330" y="1226503"/>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517740" y="2341889"/>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900031" y="1165225"/>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34" name="TextBox 33"/>
          <p:cNvSpPr txBox="1"/>
          <p:nvPr/>
        </p:nvSpPr>
        <p:spPr>
          <a:xfrm>
            <a:off x="2517740" y="2281793"/>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63" name="Oval 62"/>
          <p:cNvSpPr/>
          <p:nvPr/>
        </p:nvSpPr>
        <p:spPr>
          <a:xfrm>
            <a:off x="5912371" y="2621916"/>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203941" y="1608424"/>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7014539" y="232378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7405088" y="135993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5908517" y="2563495"/>
            <a:ext cx="313044" cy="369332"/>
          </a:xfrm>
          <a:prstGeom prst="rect">
            <a:avLst/>
          </a:prstGeom>
          <a:noFill/>
        </p:spPr>
        <p:txBody>
          <a:bodyPr wrap="none" rtlCol="0">
            <a:spAutoFit/>
          </a:bodyPr>
          <a:lstStyle/>
          <a:p>
            <a:r>
              <a:rPr lang="en-US" b="1" dirty="0" smtClean="0">
                <a:latin typeface="Helvetica"/>
                <a:cs typeface="Helvetica"/>
              </a:rPr>
              <a:t>3</a:t>
            </a:r>
            <a:endParaRPr lang="en-US" b="1" dirty="0">
              <a:latin typeface="Helvetica"/>
              <a:cs typeface="Helvetica"/>
            </a:endParaRPr>
          </a:p>
        </p:txBody>
      </p:sp>
      <p:sp>
        <p:nvSpPr>
          <p:cNvPr id="51" name="TextBox 50"/>
          <p:cNvSpPr txBox="1"/>
          <p:nvPr/>
        </p:nvSpPr>
        <p:spPr>
          <a:xfrm>
            <a:off x="7007032" y="2258933"/>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50" name="TextBox 49"/>
          <p:cNvSpPr txBox="1"/>
          <p:nvPr/>
        </p:nvSpPr>
        <p:spPr>
          <a:xfrm>
            <a:off x="6187882" y="1550035"/>
            <a:ext cx="313044" cy="369332"/>
          </a:xfrm>
          <a:prstGeom prst="rect">
            <a:avLst/>
          </a:prstGeom>
          <a:noFill/>
        </p:spPr>
        <p:txBody>
          <a:bodyPr wrap="none" rtlCol="0">
            <a:spAutoFit/>
          </a:bodyPr>
          <a:lstStyle/>
          <a:p>
            <a:r>
              <a:rPr lang="en-US" b="1" dirty="0" smtClean="0">
                <a:latin typeface="Helvetica"/>
                <a:cs typeface="Helvetica"/>
              </a:rPr>
              <a:t>1</a:t>
            </a:r>
            <a:endParaRPr lang="en-US" b="1" dirty="0">
              <a:latin typeface="Helvetica"/>
              <a:cs typeface="Helvetica"/>
            </a:endParaRPr>
          </a:p>
        </p:txBody>
      </p:sp>
      <p:sp>
        <p:nvSpPr>
          <p:cNvPr id="53" name="TextBox 52"/>
          <p:cNvSpPr txBox="1"/>
          <p:nvPr/>
        </p:nvSpPr>
        <p:spPr>
          <a:xfrm>
            <a:off x="7386148" y="1298575"/>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44" name="TextBox 43"/>
          <p:cNvSpPr txBox="1"/>
          <p:nvPr/>
        </p:nvSpPr>
        <p:spPr>
          <a:xfrm>
            <a:off x="304801" y="6276748"/>
            <a:ext cx="3864417" cy="276999"/>
          </a:xfrm>
          <a:prstGeom prst="rect">
            <a:avLst/>
          </a:prstGeom>
          <a:noFill/>
        </p:spPr>
        <p:txBody>
          <a:bodyPr wrap="square" rtlCol="0">
            <a:spAutoFit/>
          </a:bodyPr>
          <a:lstStyle/>
          <a:p>
            <a:r>
              <a:rPr lang="hu-HU" sz="1200" i="1" dirty="0" smtClean="0">
                <a:solidFill>
                  <a:srgbClr val="800000"/>
                </a:solidFill>
                <a:latin typeface="Helvetica"/>
                <a:cs typeface="Helvetica"/>
              </a:rPr>
              <a:t>Actor network, protein-protein interactions</a:t>
            </a:r>
            <a:endParaRPr lang="hu-HU" sz="1200" i="1" dirty="0">
              <a:solidFill>
                <a:srgbClr val="800000"/>
              </a:solidFill>
              <a:latin typeface="Helvetica"/>
              <a:cs typeface="Helvetica"/>
            </a:endParaRPr>
          </a:p>
        </p:txBody>
      </p:sp>
      <p:sp>
        <p:nvSpPr>
          <p:cNvPr id="46" name="TextBox 45"/>
          <p:cNvSpPr txBox="1"/>
          <p:nvPr/>
        </p:nvSpPr>
        <p:spPr>
          <a:xfrm>
            <a:off x="4845051" y="6276748"/>
            <a:ext cx="3733800" cy="276999"/>
          </a:xfrm>
          <a:prstGeom prst="rect">
            <a:avLst/>
          </a:prstGeom>
          <a:noFill/>
        </p:spPr>
        <p:txBody>
          <a:bodyPr wrap="square" rtlCol="0">
            <a:spAutoFit/>
          </a:bodyPr>
          <a:lstStyle/>
          <a:p>
            <a:r>
              <a:rPr lang="hu-HU" sz="1200" i="1" dirty="0" smtClean="0">
                <a:solidFill>
                  <a:srgbClr val="800000"/>
                </a:solidFill>
                <a:latin typeface="Helvetica"/>
                <a:cs typeface="Helvetica"/>
              </a:rPr>
              <a:t>WWW, citation networks</a:t>
            </a:r>
            <a:endParaRPr lang="hu-HU" sz="1200" i="1" dirty="0">
              <a:solidFill>
                <a:srgbClr val="800000"/>
              </a:solidFill>
              <a:latin typeface="Helvetica"/>
              <a:cs typeface="Helvetic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12" name="Straight Connector 11"/>
          <p:cNvCxnSpPr/>
          <p:nvPr/>
        </p:nvCxnSpPr>
        <p:spPr>
          <a:xfrm rot="5400000">
            <a:off x="1257298" y="2187696"/>
            <a:ext cx="990606"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812926"/>
            <a:ext cx="793866" cy="6857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632069" y="2498725"/>
            <a:ext cx="1034933" cy="304808"/>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362203" y="1812926"/>
            <a:ext cx="9905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nvGraphicFramePr>
        <p:xfrm>
          <a:off x="846140" y="3260725"/>
          <a:ext cx="2560637" cy="1600200"/>
        </p:xfrm>
        <a:graphic>
          <a:graphicData uri="http://schemas.openxmlformats.org/presentationml/2006/ole">
            <p:oleObj spid="_x0000_s51202" name="Equation" r:id="rId3" imgW="1422400" imgH="889000" progId="Equation.3">
              <p:embed/>
            </p:oleObj>
          </a:graphicData>
        </a:graphic>
      </p:graphicFrame>
      <p:graphicFrame>
        <p:nvGraphicFramePr>
          <p:cNvPr id="173059" name="Object 3"/>
          <p:cNvGraphicFramePr>
            <a:graphicFrameLocks noChangeAspect="1"/>
          </p:cNvGraphicFramePr>
          <p:nvPr/>
        </p:nvGraphicFramePr>
        <p:xfrm>
          <a:off x="900273" y="5099680"/>
          <a:ext cx="2598737" cy="1082675"/>
        </p:xfrm>
        <a:graphic>
          <a:graphicData uri="http://schemas.openxmlformats.org/presentationml/2006/ole">
            <p:oleObj spid="_x0000_s51203" name="Equation" r:id="rId4" imgW="1587500" imgH="660400" progId="Equation.3">
              <p:embed/>
            </p:oleObj>
          </a:graphicData>
        </a:graphic>
      </p:graphicFrame>
      <p:cxnSp>
        <p:nvCxnSpPr>
          <p:cNvPr id="39" name="Straight Connector 38"/>
          <p:cNvCxnSpPr/>
          <p:nvPr/>
        </p:nvCxnSpPr>
        <p:spPr>
          <a:xfrm rot="5400000">
            <a:off x="5803898" y="2218176"/>
            <a:ext cx="990606" cy="241066"/>
          </a:xfrm>
          <a:prstGeom prst="line">
            <a:avLst/>
          </a:prstGeom>
          <a:ln w="190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419734" y="1843406"/>
            <a:ext cx="793866" cy="685799"/>
          </a:xfrm>
          <a:prstGeom prst="line">
            <a:avLst/>
          </a:prstGeom>
          <a:ln w="762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178668" y="2529205"/>
            <a:ext cx="1034933" cy="304808"/>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5400000">
            <a:off x="6908803" y="1843406"/>
            <a:ext cx="990598" cy="380999"/>
          </a:xfrm>
          <a:prstGeom prst="line">
            <a:avLst/>
          </a:prstGeom>
          <a:ln w="1270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64" name="Object 63"/>
          <p:cNvGraphicFramePr>
            <a:graphicFrameLocks noChangeAspect="1"/>
          </p:cNvGraphicFramePr>
          <p:nvPr/>
        </p:nvGraphicFramePr>
        <p:xfrm>
          <a:off x="5211765" y="3260725"/>
          <a:ext cx="3017837" cy="1600200"/>
        </p:xfrm>
        <a:graphic>
          <a:graphicData uri="http://schemas.openxmlformats.org/presentationml/2006/ole">
            <p:oleObj spid="_x0000_s51204" name="Equation" r:id="rId5" imgW="1676400" imgH="889000" progId="Equation.3">
              <p:embed/>
            </p:oleObj>
          </a:graphicData>
        </a:graphic>
      </p:graphicFrame>
      <p:graphicFrame>
        <p:nvGraphicFramePr>
          <p:cNvPr id="66" name="Object 3"/>
          <p:cNvGraphicFramePr>
            <a:graphicFrameLocks noChangeAspect="1"/>
          </p:cNvGraphicFramePr>
          <p:nvPr/>
        </p:nvGraphicFramePr>
        <p:xfrm>
          <a:off x="5002215" y="5099680"/>
          <a:ext cx="3576637" cy="1082675"/>
        </p:xfrm>
        <a:graphic>
          <a:graphicData uri="http://schemas.openxmlformats.org/presentationml/2006/ole">
            <p:oleObj spid="_x0000_s51205" name="Equation" r:id="rId6" imgW="2184400" imgH="660400" progId="Equation.3">
              <p:embed/>
            </p:oleObj>
          </a:graphicData>
        </a:graphic>
      </p:graphicFrame>
      <p:sp>
        <p:nvSpPr>
          <p:cNvPr id="46" name="TextBox 3"/>
          <p:cNvSpPr txBox="1">
            <a:spLocks noChangeArrowheads="1"/>
          </p:cNvSpPr>
          <p:nvPr/>
        </p:nvSpPr>
        <p:spPr bwMode="auto">
          <a:xfrm>
            <a:off x="6477000" y="6551003"/>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48" name="Subtitle 2"/>
          <p:cNvSpPr txBox="1">
            <a:spLocks/>
          </p:cNvSpPr>
          <p:nvPr/>
        </p:nvSpPr>
        <p:spPr>
          <a:xfrm>
            <a:off x="1996440" y="182880"/>
            <a:ext cx="365760" cy="50292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smtClean="0">
                <a:latin typeface="Helvetica" pitchFamily="36" charset="0"/>
                <a:ea typeface="Helvetica" pitchFamily="36" charset="0"/>
                <a:cs typeface="Helvetica" pitchFamily="36" charset="0"/>
              </a:rPr>
              <a:t>2</a:t>
            </a:r>
          </a:p>
        </p:txBody>
      </p:sp>
      <p:sp>
        <p:nvSpPr>
          <p:cNvPr id="49" name="TextBox 48"/>
          <p:cNvSpPr txBox="1"/>
          <p:nvPr/>
        </p:nvSpPr>
        <p:spPr>
          <a:xfrm>
            <a:off x="304800" y="805935"/>
            <a:ext cx="1981200" cy="707886"/>
          </a:xfrm>
          <a:prstGeom prst="rect">
            <a:avLst/>
          </a:prstGeom>
          <a:noFill/>
        </p:spPr>
        <p:txBody>
          <a:bodyPr wrap="square" rtlCol="0">
            <a:spAutoFit/>
          </a:bodyPr>
          <a:lstStyle/>
          <a:p>
            <a:r>
              <a:rPr lang="en-US" sz="2400" b="1" dirty="0" err="1" smtClean="0">
                <a:latin typeface="Helvetica"/>
                <a:cs typeface="Helvetica"/>
              </a:rPr>
              <a:t>Unweighted</a:t>
            </a:r>
            <a:endParaRPr lang="en-US" sz="2400" b="1" dirty="0" smtClean="0">
              <a:latin typeface="Helvetica"/>
              <a:cs typeface="Helvetica"/>
            </a:endParaRPr>
          </a:p>
          <a:p>
            <a:r>
              <a:rPr lang="en-US" sz="1600" b="1" dirty="0" smtClean="0">
                <a:latin typeface="Helvetica"/>
                <a:cs typeface="Helvetica"/>
              </a:rPr>
              <a:t>(undirected) </a:t>
            </a:r>
          </a:p>
        </p:txBody>
      </p:sp>
      <p:sp>
        <p:nvSpPr>
          <p:cNvPr id="50" name="TextBox 49"/>
          <p:cNvSpPr txBox="1"/>
          <p:nvPr/>
        </p:nvSpPr>
        <p:spPr>
          <a:xfrm>
            <a:off x="4845051" y="805935"/>
            <a:ext cx="1981200" cy="707886"/>
          </a:xfrm>
          <a:prstGeom prst="rect">
            <a:avLst/>
          </a:prstGeom>
          <a:noFill/>
        </p:spPr>
        <p:txBody>
          <a:bodyPr wrap="square" rtlCol="0">
            <a:spAutoFit/>
          </a:bodyPr>
          <a:lstStyle/>
          <a:p>
            <a:r>
              <a:rPr lang="en-US" sz="2400" b="1" dirty="0" smtClean="0">
                <a:latin typeface="Helvetica"/>
                <a:cs typeface="Helvetica"/>
              </a:rPr>
              <a:t>Weighted</a:t>
            </a:r>
          </a:p>
          <a:p>
            <a:r>
              <a:rPr lang="en-US" sz="1600" b="1" dirty="0" smtClean="0">
                <a:latin typeface="Helvetica"/>
                <a:cs typeface="Helvetica"/>
              </a:rPr>
              <a:t>(undirected) </a:t>
            </a:r>
          </a:p>
        </p:txBody>
      </p:sp>
      <p:sp>
        <p:nvSpPr>
          <p:cNvPr id="51" name="Rectangle 50"/>
          <p:cNvSpPr/>
          <p:nvPr/>
        </p:nvSpPr>
        <p:spPr>
          <a:xfrm>
            <a:off x="4483100" y="805934"/>
            <a:ext cx="76200" cy="580321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447800" y="2621916"/>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1447800" y="2556510"/>
            <a:ext cx="313044" cy="369332"/>
          </a:xfrm>
          <a:prstGeom prst="rect">
            <a:avLst/>
          </a:prstGeom>
          <a:noFill/>
        </p:spPr>
        <p:txBody>
          <a:bodyPr wrap="square" rtlCol="0">
            <a:spAutoFit/>
          </a:bodyPr>
          <a:lstStyle/>
          <a:p>
            <a:r>
              <a:rPr lang="en-US" b="1" dirty="0" smtClean="0">
                <a:latin typeface="Helvetica"/>
                <a:cs typeface="Helvetica"/>
              </a:rPr>
              <a:t>3</a:t>
            </a:r>
            <a:endParaRPr lang="en-US" b="1" dirty="0">
              <a:latin typeface="Helvetica"/>
              <a:cs typeface="Helvetica"/>
            </a:endParaRPr>
          </a:p>
        </p:txBody>
      </p:sp>
      <p:sp>
        <p:nvSpPr>
          <p:cNvPr id="54" name="Oval 53"/>
          <p:cNvSpPr/>
          <p:nvPr/>
        </p:nvSpPr>
        <p:spPr>
          <a:xfrm>
            <a:off x="1708045" y="162398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1695345" y="1564957"/>
            <a:ext cx="313044" cy="369332"/>
          </a:xfrm>
          <a:prstGeom prst="rect">
            <a:avLst/>
          </a:prstGeom>
          <a:noFill/>
        </p:spPr>
        <p:txBody>
          <a:bodyPr wrap="square" rtlCol="0">
            <a:spAutoFit/>
          </a:bodyPr>
          <a:lstStyle/>
          <a:p>
            <a:r>
              <a:rPr lang="en-US" b="1" dirty="0" smtClean="0">
                <a:latin typeface="Helvetica"/>
                <a:cs typeface="Helvetica"/>
              </a:rPr>
              <a:t>1</a:t>
            </a:r>
            <a:endParaRPr lang="en-US" b="1" dirty="0">
              <a:latin typeface="Helvetica"/>
              <a:cs typeface="Helvetica"/>
            </a:endParaRPr>
          </a:p>
        </p:txBody>
      </p:sp>
      <p:sp>
        <p:nvSpPr>
          <p:cNvPr id="58" name="Oval 57"/>
          <p:cNvSpPr/>
          <p:nvPr/>
        </p:nvSpPr>
        <p:spPr>
          <a:xfrm>
            <a:off x="2918330" y="1226503"/>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517740" y="2341889"/>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2900031" y="1165225"/>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67" name="TextBox 66"/>
          <p:cNvSpPr txBox="1"/>
          <p:nvPr/>
        </p:nvSpPr>
        <p:spPr>
          <a:xfrm>
            <a:off x="2517740" y="2281793"/>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68" name="Oval 67"/>
          <p:cNvSpPr/>
          <p:nvPr/>
        </p:nvSpPr>
        <p:spPr>
          <a:xfrm>
            <a:off x="6039371" y="2652396"/>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280141" y="1638904"/>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7052639" y="235426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487638" y="127611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6035517" y="2593975"/>
            <a:ext cx="313044" cy="369332"/>
          </a:xfrm>
          <a:prstGeom prst="rect">
            <a:avLst/>
          </a:prstGeom>
          <a:noFill/>
        </p:spPr>
        <p:txBody>
          <a:bodyPr wrap="none" rtlCol="0">
            <a:spAutoFit/>
          </a:bodyPr>
          <a:lstStyle/>
          <a:p>
            <a:r>
              <a:rPr lang="en-US" b="1" dirty="0" smtClean="0">
                <a:latin typeface="Helvetica"/>
                <a:cs typeface="Helvetica"/>
              </a:rPr>
              <a:t>3</a:t>
            </a:r>
            <a:endParaRPr lang="en-US" b="1" dirty="0">
              <a:latin typeface="Helvetica"/>
              <a:cs typeface="Helvetica"/>
            </a:endParaRPr>
          </a:p>
        </p:txBody>
      </p:sp>
      <p:sp>
        <p:nvSpPr>
          <p:cNvPr id="73" name="TextBox 72"/>
          <p:cNvSpPr txBox="1"/>
          <p:nvPr/>
        </p:nvSpPr>
        <p:spPr>
          <a:xfrm>
            <a:off x="7045132" y="2289413"/>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74" name="TextBox 73"/>
          <p:cNvSpPr txBox="1"/>
          <p:nvPr/>
        </p:nvSpPr>
        <p:spPr>
          <a:xfrm>
            <a:off x="6264082" y="1580515"/>
            <a:ext cx="313044" cy="369332"/>
          </a:xfrm>
          <a:prstGeom prst="rect">
            <a:avLst/>
          </a:prstGeom>
          <a:noFill/>
        </p:spPr>
        <p:txBody>
          <a:bodyPr wrap="none" rtlCol="0">
            <a:spAutoFit/>
          </a:bodyPr>
          <a:lstStyle/>
          <a:p>
            <a:r>
              <a:rPr lang="en-US" b="1" dirty="0" smtClean="0">
                <a:latin typeface="Helvetica"/>
                <a:cs typeface="Helvetica"/>
              </a:rPr>
              <a:t>1</a:t>
            </a:r>
            <a:endParaRPr lang="en-US" b="1" dirty="0">
              <a:latin typeface="Helvetica"/>
              <a:cs typeface="Helvetica"/>
            </a:endParaRPr>
          </a:p>
        </p:txBody>
      </p:sp>
      <p:sp>
        <p:nvSpPr>
          <p:cNvPr id="75" name="TextBox 74"/>
          <p:cNvSpPr txBox="1"/>
          <p:nvPr/>
        </p:nvSpPr>
        <p:spPr>
          <a:xfrm>
            <a:off x="7468698" y="1214755"/>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38" name="TextBox 37"/>
          <p:cNvSpPr txBox="1"/>
          <p:nvPr/>
        </p:nvSpPr>
        <p:spPr>
          <a:xfrm>
            <a:off x="304801" y="6276748"/>
            <a:ext cx="3864417" cy="276999"/>
          </a:xfrm>
          <a:prstGeom prst="rect">
            <a:avLst/>
          </a:prstGeom>
          <a:noFill/>
        </p:spPr>
        <p:txBody>
          <a:bodyPr wrap="square" rtlCol="0">
            <a:spAutoFit/>
          </a:bodyPr>
          <a:lstStyle/>
          <a:p>
            <a:r>
              <a:rPr lang="en-US" sz="1200" i="1" dirty="0" smtClean="0">
                <a:solidFill>
                  <a:srgbClr val="800000"/>
                </a:solidFill>
                <a:latin typeface="Helvetica"/>
                <a:cs typeface="Helvetica"/>
              </a:rPr>
              <a:t>protein-protein interactions, www</a:t>
            </a:r>
          </a:p>
        </p:txBody>
      </p:sp>
      <p:sp>
        <p:nvSpPr>
          <p:cNvPr id="43" name="TextBox 42"/>
          <p:cNvSpPr txBox="1"/>
          <p:nvPr/>
        </p:nvSpPr>
        <p:spPr>
          <a:xfrm>
            <a:off x="4845051" y="6276748"/>
            <a:ext cx="3733800" cy="276999"/>
          </a:xfrm>
          <a:prstGeom prst="rect">
            <a:avLst/>
          </a:prstGeom>
          <a:noFill/>
        </p:spPr>
        <p:txBody>
          <a:bodyPr wrap="square" rtlCol="0">
            <a:spAutoFit/>
          </a:bodyPr>
          <a:lstStyle/>
          <a:p>
            <a:r>
              <a:rPr lang="en-US" sz="1200" i="1" dirty="0" smtClean="0">
                <a:solidFill>
                  <a:srgbClr val="800000"/>
                </a:solidFill>
                <a:latin typeface="Helvetica"/>
                <a:cs typeface="Helvetica"/>
              </a:rPr>
              <a:t>Call Graph, metabolic networks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 name="Freeform 72"/>
          <p:cNvSpPr/>
          <p:nvPr/>
        </p:nvSpPr>
        <p:spPr>
          <a:xfrm rot="11303728">
            <a:off x="7155937" y="1537328"/>
            <a:ext cx="363072" cy="976436"/>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rot="17973697">
            <a:off x="6504892" y="1764135"/>
            <a:ext cx="363072" cy="976436"/>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rot="389647">
            <a:off x="7003493" y="1522244"/>
            <a:ext cx="363072" cy="976436"/>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Donut 38"/>
          <p:cNvSpPr/>
          <p:nvPr/>
        </p:nvSpPr>
        <p:spPr>
          <a:xfrm>
            <a:off x="1651129" y="1447800"/>
            <a:ext cx="330073" cy="326707"/>
          </a:xfrm>
          <a:prstGeom prst="donut">
            <a:avLst>
              <a:gd name="adj" fmla="val 6626"/>
            </a:avLst>
          </a:prstGeom>
          <a:solidFill>
            <a:schemeClr val="accent3">
              <a:lumMod val="75000"/>
            </a:schemeClr>
          </a:solidFill>
          <a:ln>
            <a:solidFill>
              <a:schemeClr val="accent3">
                <a:lumMod val="75000"/>
              </a:schemeClr>
            </a:solidFill>
          </a:ln>
          <a:effectLst>
            <a:outerShdw blurRad="44450" dist="127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Donut 37"/>
          <p:cNvSpPr/>
          <p:nvPr/>
        </p:nvSpPr>
        <p:spPr>
          <a:xfrm>
            <a:off x="2995297" y="1219200"/>
            <a:ext cx="330073" cy="326707"/>
          </a:xfrm>
          <a:prstGeom prst="donut">
            <a:avLst>
              <a:gd name="adj" fmla="val 6626"/>
            </a:avLst>
          </a:prstGeom>
          <a:solidFill>
            <a:schemeClr val="accent3">
              <a:lumMod val="75000"/>
            </a:schemeClr>
          </a:solidFill>
          <a:ln>
            <a:solidFill>
              <a:schemeClr val="accent3">
                <a:lumMod val="75000"/>
              </a:schemeClr>
            </a:solidFill>
          </a:ln>
          <a:effectLst>
            <a:outerShdw blurRad="44450" dist="127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p:cNvCxnSpPr/>
          <p:nvPr/>
        </p:nvCxnSpPr>
        <p:spPr>
          <a:xfrm rot="5400000">
            <a:off x="1257298" y="2187696"/>
            <a:ext cx="990606"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812926"/>
            <a:ext cx="793866" cy="6857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632069" y="2498725"/>
            <a:ext cx="1034933" cy="304808"/>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362203" y="1812926"/>
            <a:ext cx="9905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nvGraphicFramePr>
        <p:xfrm>
          <a:off x="846140" y="3260725"/>
          <a:ext cx="2560637" cy="1600200"/>
        </p:xfrm>
        <a:graphic>
          <a:graphicData uri="http://schemas.openxmlformats.org/presentationml/2006/ole">
            <p:oleObj spid="_x0000_s52226" name="Equation" r:id="rId4" imgW="1422400" imgH="889000" progId="Equation.3">
              <p:embed/>
            </p:oleObj>
          </a:graphicData>
        </a:graphic>
      </p:graphicFrame>
      <p:graphicFrame>
        <p:nvGraphicFramePr>
          <p:cNvPr id="173059" name="Object 3"/>
          <p:cNvGraphicFramePr>
            <a:graphicFrameLocks noChangeAspect="1"/>
          </p:cNvGraphicFramePr>
          <p:nvPr/>
        </p:nvGraphicFramePr>
        <p:xfrm>
          <a:off x="533400" y="5051828"/>
          <a:ext cx="3492500" cy="1082675"/>
        </p:xfrm>
        <a:graphic>
          <a:graphicData uri="http://schemas.openxmlformats.org/presentationml/2006/ole">
            <p:oleObj spid="_x0000_s52227" name="Equation" r:id="rId5" imgW="2133600" imgH="660400" progId="Equation.3">
              <p:embed/>
            </p:oleObj>
          </a:graphicData>
        </a:graphic>
      </p:graphicFrame>
      <p:sp>
        <p:nvSpPr>
          <p:cNvPr id="40" name="Rectangle 39"/>
          <p:cNvSpPr/>
          <p:nvPr/>
        </p:nvSpPr>
        <p:spPr>
          <a:xfrm>
            <a:off x="1498729" y="3260726"/>
            <a:ext cx="261979" cy="320675"/>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063391" y="4495801"/>
            <a:ext cx="261979" cy="320675"/>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rot="5400000">
            <a:off x="5676898" y="2187696"/>
            <a:ext cx="990606"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292734" y="1812926"/>
            <a:ext cx="793866" cy="6857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6051667" y="2498725"/>
            <a:ext cx="1034933" cy="304808"/>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6781803" y="1812926"/>
            <a:ext cx="9905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70" name="Object 69"/>
          <p:cNvGraphicFramePr>
            <a:graphicFrameLocks noChangeAspect="1"/>
          </p:cNvGraphicFramePr>
          <p:nvPr/>
        </p:nvGraphicFramePr>
        <p:xfrm>
          <a:off x="5265740" y="3260725"/>
          <a:ext cx="2560637" cy="1600200"/>
        </p:xfrm>
        <a:graphic>
          <a:graphicData uri="http://schemas.openxmlformats.org/presentationml/2006/ole">
            <p:oleObj spid="_x0000_s52228" name="Equation" r:id="rId6" imgW="1422400" imgH="889000" progId="Equation.3">
              <p:embed/>
            </p:oleObj>
          </a:graphicData>
        </a:graphic>
      </p:graphicFrame>
      <p:graphicFrame>
        <p:nvGraphicFramePr>
          <p:cNvPr id="71" name="Object 3"/>
          <p:cNvGraphicFramePr>
            <a:graphicFrameLocks noChangeAspect="1"/>
          </p:cNvGraphicFramePr>
          <p:nvPr/>
        </p:nvGraphicFramePr>
        <p:xfrm>
          <a:off x="5008565" y="5038718"/>
          <a:ext cx="3576637" cy="1082675"/>
        </p:xfrm>
        <a:graphic>
          <a:graphicData uri="http://schemas.openxmlformats.org/presentationml/2006/ole">
            <p:oleObj spid="_x0000_s52229" name="Equation" r:id="rId7" imgW="2184400" imgH="660400" progId="Equation.3">
              <p:embed/>
            </p:oleObj>
          </a:graphicData>
        </a:graphic>
      </p:graphicFrame>
      <p:sp>
        <p:nvSpPr>
          <p:cNvPr id="75" name="Rectangle 74"/>
          <p:cNvSpPr/>
          <p:nvPr/>
        </p:nvSpPr>
        <p:spPr>
          <a:xfrm>
            <a:off x="7489012" y="3657602"/>
            <a:ext cx="261979" cy="320675"/>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6443621" y="4479926"/>
            <a:ext cx="261979" cy="320675"/>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5910223" y="3657602"/>
            <a:ext cx="261979" cy="320675"/>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6443621" y="3252788"/>
            <a:ext cx="261979" cy="320675"/>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3"/>
          <p:cNvSpPr txBox="1">
            <a:spLocks noChangeArrowheads="1"/>
          </p:cNvSpPr>
          <p:nvPr/>
        </p:nvSpPr>
        <p:spPr bwMode="auto">
          <a:xfrm>
            <a:off x="6477000" y="6540843"/>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48" name="Subtitle 2"/>
          <p:cNvSpPr txBox="1">
            <a:spLocks/>
          </p:cNvSpPr>
          <p:nvPr/>
        </p:nvSpPr>
        <p:spPr>
          <a:xfrm>
            <a:off x="1996440" y="182880"/>
            <a:ext cx="365760" cy="50292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smtClean="0">
                <a:latin typeface="Helvetica" pitchFamily="36" charset="0"/>
                <a:ea typeface="Helvetica" pitchFamily="36" charset="0"/>
                <a:cs typeface="Helvetica" pitchFamily="36" charset="0"/>
              </a:rPr>
              <a:t>3</a:t>
            </a:r>
          </a:p>
        </p:txBody>
      </p:sp>
      <p:sp>
        <p:nvSpPr>
          <p:cNvPr id="49" name="TextBox 48"/>
          <p:cNvSpPr txBox="1"/>
          <p:nvPr/>
        </p:nvSpPr>
        <p:spPr>
          <a:xfrm>
            <a:off x="304800" y="805935"/>
            <a:ext cx="2592056" cy="461665"/>
          </a:xfrm>
          <a:prstGeom prst="rect">
            <a:avLst/>
          </a:prstGeom>
          <a:noFill/>
        </p:spPr>
        <p:txBody>
          <a:bodyPr wrap="square" rtlCol="0">
            <a:spAutoFit/>
          </a:bodyPr>
          <a:lstStyle/>
          <a:p>
            <a:r>
              <a:rPr lang="en-US" sz="2400" b="1" dirty="0" smtClean="0">
                <a:latin typeface="Helvetica"/>
                <a:cs typeface="Helvetica"/>
              </a:rPr>
              <a:t>Self-interactions</a:t>
            </a:r>
          </a:p>
        </p:txBody>
      </p:sp>
      <p:sp>
        <p:nvSpPr>
          <p:cNvPr id="50" name="TextBox 49"/>
          <p:cNvSpPr txBox="1"/>
          <p:nvPr/>
        </p:nvSpPr>
        <p:spPr>
          <a:xfrm>
            <a:off x="4845051" y="805935"/>
            <a:ext cx="1981200" cy="1815882"/>
          </a:xfrm>
          <a:prstGeom prst="rect">
            <a:avLst/>
          </a:prstGeom>
          <a:noFill/>
        </p:spPr>
        <p:txBody>
          <a:bodyPr wrap="square" rtlCol="0">
            <a:spAutoFit/>
          </a:bodyPr>
          <a:lstStyle/>
          <a:p>
            <a:r>
              <a:rPr lang="en-US" sz="2400" b="1" dirty="0" err="1" smtClean="0">
                <a:latin typeface="Helvetica"/>
                <a:cs typeface="Helvetica"/>
              </a:rPr>
              <a:t>Multigraph</a:t>
            </a:r>
            <a:endParaRPr lang="en-US" sz="2400" b="1" dirty="0" smtClean="0">
              <a:latin typeface="Helvetica"/>
              <a:cs typeface="Helvetica"/>
            </a:endParaRPr>
          </a:p>
          <a:p>
            <a:pPr lvl="0"/>
            <a:r>
              <a:rPr lang="en-US" sz="1600" b="1" dirty="0" smtClean="0">
                <a:solidFill>
                  <a:prstClr val="black"/>
                </a:solidFill>
                <a:latin typeface="Helvetica"/>
                <a:cs typeface="Helvetica"/>
              </a:rPr>
              <a:t>(undirected) </a:t>
            </a:r>
          </a:p>
          <a:p>
            <a:endParaRPr lang="en-US" sz="2400" b="1" dirty="0" smtClean="0">
              <a:latin typeface="Helvetica"/>
              <a:cs typeface="Helvetica"/>
            </a:endParaRPr>
          </a:p>
          <a:p>
            <a:endParaRPr lang="en-US" sz="2400" dirty="0" smtClean="0">
              <a:latin typeface="Helvetica"/>
              <a:cs typeface="Helvetica"/>
            </a:endParaRPr>
          </a:p>
          <a:p>
            <a:endParaRPr lang="en-US" sz="2400" dirty="0">
              <a:latin typeface="Helvetica"/>
              <a:cs typeface="Helvetica"/>
            </a:endParaRPr>
          </a:p>
        </p:txBody>
      </p:sp>
      <p:sp>
        <p:nvSpPr>
          <p:cNvPr id="51" name="Rectangle 50"/>
          <p:cNvSpPr/>
          <p:nvPr/>
        </p:nvSpPr>
        <p:spPr>
          <a:xfrm>
            <a:off x="4483100" y="805934"/>
            <a:ext cx="76200" cy="580321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447800" y="2621916"/>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1447800" y="2556510"/>
            <a:ext cx="313044" cy="369332"/>
          </a:xfrm>
          <a:prstGeom prst="rect">
            <a:avLst/>
          </a:prstGeom>
          <a:noFill/>
        </p:spPr>
        <p:txBody>
          <a:bodyPr wrap="square" rtlCol="0">
            <a:spAutoFit/>
          </a:bodyPr>
          <a:lstStyle/>
          <a:p>
            <a:r>
              <a:rPr lang="en-US" b="1" dirty="0" smtClean="0">
                <a:latin typeface="Helvetica"/>
                <a:cs typeface="Helvetica"/>
              </a:rPr>
              <a:t>3</a:t>
            </a:r>
            <a:endParaRPr lang="en-US" b="1" dirty="0">
              <a:latin typeface="Helvetica"/>
              <a:cs typeface="Helvetica"/>
            </a:endParaRPr>
          </a:p>
        </p:txBody>
      </p:sp>
      <p:sp>
        <p:nvSpPr>
          <p:cNvPr id="81" name="Oval 80"/>
          <p:cNvSpPr/>
          <p:nvPr/>
        </p:nvSpPr>
        <p:spPr>
          <a:xfrm>
            <a:off x="1708045" y="162398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1695345" y="1564957"/>
            <a:ext cx="313044" cy="369332"/>
          </a:xfrm>
          <a:prstGeom prst="rect">
            <a:avLst/>
          </a:prstGeom>
          <a:noFill/>
        </p:spPr>
        <p:txBody>
          <a:bodyPr wrap="square" rtlCol="0">
            <a:spAutoFit/>
          </a:bodyPr>
          <a:lstStyle/>
          <a:p>
            <a:r>
              <a:rPr lang="en-US" b="1" dirty="0" smtClean="0">
                <a:latin typeface="Helvetica"/>
                <a:cs typeface="Helvetica"/>
              </a:rPr>
              <a:t>1</a:t>
            </a:r>
            <a:endParaRPr lang="en-US" b="1" dirty="0">
              <a:latin typeface="Helvetica"/>
              <a:cs typeface="Helvetica"/>
            </a:endParaRPr>
          </a:p>
        </p:txBody>
      </p:sp>
      <p:sp>
        <p:nvSpPr>
          <p:cNvPr id="83" name="Oval 82"/>
          <p:cNvSpPr/>
          <p:nvPr/>
        </p:nvSpPr>
        <p:spPr>
          <a:xfrm>
            <a:off x="2873880" y="1394143"/>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517740" y="2341889"/>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2855581" y="1332865"/>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86" name="TextBox 85"/>
          <p:cNvSpPr txBox="1"/>
          <p:nvPr/>
        </p:nvSpPr>
        <p:spPr>
          <a:xfrm>
            <a:off x="2517740" y="2281793"/>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87" name="Oval 86"/>
          <p:cNvSpPr/>
          <p:nvPr/>
        </p:nvSpPr>
        <p:spPr>
          <a:xfrm>
            <a:off x="5912371" y="2690496"/>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6153141" y="1677004"/>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6925639" y="239236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60638" y="131421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5908517" y="2632075"/>
            <a:ext cx="313044" cy="369332"/>
          </a:xfrm>
          <a:prstGeom prst="rect">
            <a:avLst/>
          </a:prstGeom>
          <a:noFill/>
        </p:spPr>
        <p:txBody>
          <a:bodyPr wrap="none" rtlCol="0">
            <a:spAutoFit/>
          </a:bodyPr>
          <a:lstStyle/>
          <a:p>
            <a:r>
              <a:rPr lang="en-US" b="1" dirty="0" smtClean="0">
                <a:latin typeface="Helvetica"/>
                <a:cs typeface="Helvetica"/>
              </a:rPr>
              <a:t>3</a:t>
            </a:r>
            <a:endParaRPr lang="en-US" b="1" dirty="0">
              <a:latin typeface="Helvetica"/>
              <a:cs typeface="Helvetica"/>
            </a:endParaRPr>
          </a:p>
        </p:txBody>
      </p:sp>
      <p:sp>
        <p:nvSpPr>
          <p:cNvPr id="92" name="TextBox 91"/>
          <p:cNvSpPr txBox="1"/>
          <p:nvPr/>
        </p:nvSpPr>
        <p:spPr>
          <a:xfrm>
            <a:off x="6918132" y="2327513"/>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93" name="TextBox 92"/>
          <p:cNvSpPr txBox="1"/>
          <p:nvPr/>
        </p:nvSpPr>
        <p:spPr>
          <a:xfrm>
            <a:off x="6137082" y="1618615"/>
            <a:ext cx="313044" cy="369332"/>
          </a:xfrm>
          <a:prstGeom prst="rect">
            <a:avLst/>
          </a:prstGeom>
          <a:noFill/>
        </p:spPr>
        <p:txBody>
          <a:bodyPr wrap="none" rtlCol="0">
            <a:spAutoFit/>
          </a:bodyPr>
          <a:lstStyle/>
          <a:p>
            <a:r>
              <a:rPr lang="en-US" b="1" dirty="0" smtClean="0">
                <a:latin typeface="Helvetica"/>
                <a:cs typeface="Helvetica"/>
              </a:rPr>
              <a:t>1</a:t>
            </a:r>
            <a:endParaRPr lang="en-US" b="1" dirty="0">
              <a:latin typeface="Helvetica"/>
              <a:cs typeface="Helvetica"/>
            </a:endParaRPr>
          </a:p>
        </p:txBody>
      </p:sp>
      <p:sp>
        <p:nvSpPr>
          <p:cNvPr id="94" name="TextBox 93"/>
          <p:cNvSpPr txBox="1"/>
          <p:nvPr/>
        </p:nvSpPr>
        <p:spPr>
          <a:xfrm>
            <a:off x="7341698" y="1252855"/>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52" name="TextBox 51"/>
          <p:cNvSpPr txBox="1"/>
          <p:nvPr/>
        </p:nvSpPr>
        <p:spPr>
          <a:xfrm>
            <a:off x="304801" y="6276748"/>
            <a:ext cx="3864417" cy="276999"/>
          </a:xfrm>
          <a:prstGeom prst="rect">
            <a:avLst/>
          </a:prstGeom>
          <a:noFill/>
        </p:spPr>
        <p:txBody>
          <a:bodyPr wrap="square" rtlCol="0">
            <a:spAutoFit/>
          </a:bodyPr>
          <a:lstStyle/>
          <a:p>
            <a:r>
              <a:rPr lang="en-US" sz="1200" i="1" dirty="0" smtClean="0">
                <a:solidFill>
                  <a:srgbClr val="800000"/>
                </a:solidFill>
                <a:latin typeface="Helvetica"/>
                <a:cs typeface="Helvetica"/>
              </a:rPr>
              <a:t>Protein interaction network, www</a:t>
            </a:r>
          </a:p>
        </p:txBody>
      </p:sp>
      <p:sp>
        <p:nvSpPr>
          <p:cNvPr id="53" name="TextBox 52"/>
          <p:cNvSpPr txBox="1"/>
          <p:nvPr/>
        </p:nvSpPr>
        <p:spPr>
          <a:xfrm>
            <a:off x="4845051" y="6276748"/>
            <a:ext cx="3733800" cy="276999"/>
          </a:xfrm>
          <a:prstGeom prst="rect">
            <a:avLst/>
          </a:prstGeom>
          <a:noFill/>
        </p:spPr>
        <p:txBody>
          <a:bodyPr wrap="square" rtlCol="0">
            <a:spAutoFit/>
          </a:bodyPr>
          <a:lstStyle/>
          <a:p>
            <a:r>
              <a:rPr lang="en-US" sz="1200" i="1" dirty="0" smtClean="0">
                <a:solidFill>
                  <a:srgbClr val="800000"/>
                </a:solidFill>
                <a:latin typeface="Helvetica"/>
                <a:cs typeface="Helvetica"/>
              </a:rPr>
              <a:t>Social networks, collaboration networks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25" name="Straight Connector 24"/>
          <p:cNvCxnSpPr/>
          <p:nvPr/>
        </p:nvCxnSpPr>
        <p:spPr>
          <a:xfrm rot="5400000" flipH="1" flipV="1">
            <a:off x="2452774" y="2109712"/>
            <a:ext cx="874741" cy="330004"/>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34" name="Freeform 33"/>
          <p:cNvSpPr/>
          <p:nvPr/>
        </p:nvSpPr>
        <p:spPr>
          <a:xfrm rot="11303728">
            <a:off x="1787877" y="1686169"/>
            <a:ext cx="1748060" cy="1466191"/>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rot="16522007" flipH="1">
            <a:off x="2237635" y="1278319"/>
            <a:ext cx="515167" cy="1084453"/>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rot="5400000">
            <a:off x="1315439" y="2401056"/>
            <a:ext cx="990606"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931275" y="2026286"/>
            <a:ext cx="793866" cy="6857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1690209" y="2712085"/>
            <a:ext cx="1034933" cy="304808"/>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70" name="Object 69"/>
          <p:cNvGraphicFramePr>
            <a:graphicFrameLocks noChangeAspect="1"/>
          </p:cNvGraphicFramePr>
          <p:nvPr/>
        </p:nvGraphicFramePr>
        <p:xfrm>
          <a:off x="1090614" y="3429000"/>
          <a:ext cx="2149475" cy="1600200"/>
        </p:xfrm>
        <a:graphic>
          <a:graphicData uri="http://schemas.openxmlformats.org/presentationml/2006/ole">
            <p:oleObj spid="_x0000_s54274" name="Equation" r:id="rId4" imgW="1193800" imgH="889000" progId="Equation.3">
              <p:embed/>
            </p:oleObj>
          </a:graphicData>
        </a:graphic>
      </p:graphicFrame>
      <p:graphicFrame>
        <p:nvGraphicFramePr>
          <p:cNvPr id="71" name="Object 3"/>
          <p:cNvGraphicFramePr>
            <a:graphicFrameLocks noChangeAspect="1"/>
          </p:cNvGraphicFramePr>
          <p:nvPr/>
        </p:nvGraphicFramePr>
        <p:xfrm>
          <a:off x="406400" y="5303520"/>
          <a:ext cx="3575050" cy="915988"/>
        </p:xfrm>
        <a:graphic>
          <a:graphicData uri="http://schemas.openxmlformats.org/presentationml/2006/ole">
            <p:oleObj spid="_x0000_s54275" name="Equation" r:id="rId5" imgW="2184400" imgH="558800" progId="Equation.3">
              <p:embed/>
            </p:oleObj>
          </a:graphicData>
        </a:graphic>
      </p:graphicFrame>
      <p:sp>
        <p:nvSpPr>
          <p:cNvPr id="20"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1"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22" name="Subtitle 2"/>
          <p:cNvSpPr txBox="1">
            <a:spLocks/>
          </p:cNvSpPr>
          <p:nvPr/>
        </p:nvSpPr>
        <p:spPr>
          <a:xfrm>
            <a:off x="1996440" y="182880"/>
            <a:ext cx="365760" cy="50292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smtClean="0">
                <a:latin typeface="Helvetica" pitchFamily="36" charset="0"/>
                <a:ea typeface="Helvetica" pitchFamily="36" charset="0"/>
                <a:cs typeface="Helvetica" pitchFamily="36" charset="0"/>
              </a:rPr>
              <a:t>4</a:t>
            </a:r>
          </a:p>
        </p:txBody>
      </p:sp>
      <p:sp>
        <p:nvSpPr>
          <p:cNvPr id="24" name="TextBox 23"/>
          <p:cNvSpPr txBox="1"/>
          <p:nvPr/>
        </p:nvSpPr>
        <p:spPr>
          <a:xfrm>
            <a:off x="304800" y="805935"/>
            <a:ext cx="2844800" cy="707886"/>
          </a:xfrm>
          <a:prstGeom prst="rect">
            <a:avLst/>
          </a:prstGeom>
          <a:noFill/>
        </p:spPr>
        <p:txBody>
          <a:bodyPr wrap="square" rtlCol="0">
            <a:spAutoFit/>
          </a:bodyPr>
          <a:lstStyle/>
          <a:p>
            <a:r>
              <a:rPr lang="en-US" sz="2400" b="1" dirty="0" smtClean="0">
                <a:latin typeface="Helvetica"/>
                <a:cs typeface="Helvetica"/>
              </a:rPr>
              <a:t>Complete Graph</a:t>
            </a:r>
          </a:p>
          <a:p>
            <a:r>
              <a:rPr lang="en-US" sz="1600" b="1" dirty="0" smtClean="0">
                <a:latin typeface="Helvetica"/>
                <a:cs typeface="Helvetica"/>
              </a:rPr>
              <a:t>(undirected) </a:t>
            </a:r>
          </a:p>
        </p:txBody>
      </p:sp>
      <p:sp>
        <p:nvSpPr>
          <p:cNvPr id="26" name="Oval 25"/>
          <p:cNvSpPr/>
          <p:nvPr/>
        </p:nvSpPr>
        <p:spPr>
          <a:xfrm>
            <a:off x="1511300" y="2835276"/>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511300" y="2769870"/>
            <a:ext cx="313044" cy="369332"/>
          </a:xfrm>
          <a:prstGeom prst="rect">
            <a:avLst/>
          </a:prstGeom>
          <a:noFill/>
        </p:spPr>
        <p:txBody>
          <a:bodyPr wrap="square" rtlCol="0">
            <a:spAutoFit/>
          </a:bodyPr>
          <a:lstStyle/>
          <a:p>
            <a:r>
              <a:rPr lang="en-US" b="1" dirty="0" smtClean="0">
                <a:latin typeface="Helvetica"/>
                <a:cs typeface="Helvetica"/>
              </a:rPr>
              <a:t>3</a:t>
            </a:r>
            <a:endParaRPr lang="en-US" b="1" dirty="0">
              <a:latin typeface="Helvetica"/>
              <a:cs typeface="Helvetica"/>
            </a:endParaRPr>
          </a:p>
        </p:txBody>
      </p:sp>
      <p:sp>
        <p:nvSpPr>
          <p:cNvPr id="28" name="Oval 27"/>
          <p:cNvSpPr/>
          <p:nvPr/>
        </p:nvSpPr>
        <p:spPr>
          <a:xfrm>
            <a:off x="1771545" y="1837342"/>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758845" y="1778317"/>
            <a:ext cx="313044" cy="369332"/>
          </a:xfrm>
          <a:prstGeom prst="rect">
            <a:avLst/>
          </a:prstGeom>
          <a:noFill/>
        </p:spPr>
        <p:txBody>
          <a:bodyPr wrap="square" rtlCol="0">
            <a:spAutoFit/>
          </a:bodyPr>
          <a:lstStyle/>
          <a:p>
            <a:r>
              <a:rPr lang="en-US" b="1" dirty="0" smtClean="0">
                <a:latin typeface="Helvetica"/>
                <a:cs typeface="Helvetica"/>
              </a:rPr>
              <a:t>1</a:t>
            </a:r>
            <a:endParaRPr lang="en-US" b="1" dirty="0">
              <a:latin typeface="Helvetica"/>
              <a:cs typeface="Helvetica"/>
            </a:endParaRPr>
          </a:p>
        </p:txBody>
      </p:sp>
      <p:sp>
        <p:nvSpPr>
          <p:cNvPr id="30" name="Oval 29"/>
          <p:cNvSpPr/>
          <p:nvPr/>
        </p:nvSpPr>
        <p:spPr>
          <a:xfrm>
            <a:off x="2937380" y="1607503"/>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581240" y="2555249"/>
            <a:ext cx="291570" cy="349884"/>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2919081" y="1546225"/>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33" name="TextBox 32"/>
          <p:cNvSpPr txBox="1"/>
          <p:nvPr/>
        </p:nvSpPr>
        <p:spPr>
          <a:xfrm>
            <a:off x="2581240" y="2495153"/>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23" name="TextBox 22"/>
          <p:cNvSpPr txBox="1"/>
          <p:nvPr/>
        </p:nvSpPr>
        <p:spPr>
          <a:xfrm>
            <a:off x="304801" y="6276748"/>
            <a:ext cx="3864417" cy="276999"/>
          </a:xfrm>
          <a:prstGeom prst="rect">
            <a:avLst/>
          </a:prstGeom>
          <a:noFill/>
        </p:spPr>
        <p:txBody>
          <a:bodyPr wrap="square" rtlCol="0">
            <a:spAutoFit/>
          </a:bodyPr>
          <a:lstStyle/>
          <a:p>
            <a:r>
              <a:rPr lang="hu-HU" sz="1200" i="1" dirty="0" smtClean="0">
                <a:solidFill>
                  <a:srgbClr val="800000"/>
                </a:solidFill>
                <a:latin typeface="Helvetica"/>
                <a:cs typeface="Helvetica"/>
              </a:rPr>
              <a:t>Actor network, protein-protein interactions</a:t>
            </a:r>
            <a:endParaRPr lang="hu-HU" sz="1200" i="1" dirty="0">
              <a:solidFill>
                <a:srgbClr val="800000"/>
              </a:solidFill>
              <a:latin typeface="Helvetica"/>
              <a:cs typeface="Helvetic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1996440" y="182880"/>
            <a:ext cx="365760" cy="50292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smtClean="0">
                <a:latin typeface="Helvetica" pitchFamily="36" charset="0"/>
                <a:ea typeface="Helvetica" pitchFamily="36" charset="0"/>
                <a:cs typeface="Helvetica" pitchFamily="36" charset="0"/>
              </a:rPr>
              <a:t>X</a:t>
            </a:r>
          </a:p>
        </p:txBody>
      </p:sp>
      <p:sp>
        <p:nvSpPr>
          <p:cNvPr id="7" name="TextBox 6"/>
          <p:cNvSpPr txBox="1"/>
          <p:nvPr/>
        </p:nvSpPr>
        <p:spPr>
          <a:xfrm>
            <a:off x="0" y="1183969"/>
            <a:ext cx="4197350" cy="3970318"/>
          </a:xfrm>
          <a:prstGeom prst="rect">
            <a:avLst/>
          </a:prstGeom>
          <a:noFill/>
        </p:spPr>
        <p:txBody>
          <a:bodyPr wrap="square" rtlCol="0">
            <a:spAutoFit/>
          </a:bodyPr>
          <a:lstStyle/>
          <a:p>
            <a:pPr algn="r"/>
            <a:r>
              <a:rPr lang="en-US" sz="2400" dirty="0" smtClean="0">
                <a:latin typeface="Helvetica"/>
                <a:cs typeface="Helvetica"/>
              </a:rPr>
              <a:t>WWW &gt;</a:t>
            </a:r>
            <a:endParaRPr lang="en-US" sz="1600" dirty="0" smtClean="0">
              <a:latin typeface="Helvetica"/>
              <a:cs typeface="Helvetica"/>
            </a:endParaRPr>
          </a:p>
          <a:p>
            <a:pPr algn="r"/>
            <a:endParaRPr lang="en-US" dirty="0" smtClean="0">
              <a:latin typeface="Helvetica"/>
              <a:cs typeface="Helvetica"/>
            </a:endParaRPr>
          </a:p>
          <a:p>
            <a:pPr algn="r"/>
            <a:r>
              <a:rPr lang="en-US" sz="2400" dirty="0" smtClean="0">
                <a:latin typeface="Helvetica"/>
                <a:cs typeface="Helvetica"/>
              </a:rPr>
              <a:t>Protein Interactions &gt;</a:t>
            </a:r>
            <a:endParaRPr lang="en-US" sz="1600" dirty="0" smtClean="0">
              <a:latin typeface="Helvetica"/>
              <a:cs typeface="Helvetica"/>
            </a:endParaRPr>
          </a:p>
          <a:p>
            <a:pPr algn="r"/>
            <a:endParaRPr lang="en-US" dirty="0" smtClean="0">
              <a:latin typeface="Helvetica"/>
              <a:cs typeface="Helvetica"/>
            </a:endParaRPr>
          </a:p>
          <a:p>
            <a:pPr algn="r"/>
            <a:r>
              <a:rPr lang="en-US" sz="2400" dirty="0" smtClean="0">
                <a:latin typeface="Helvetica"/>
                <a:cs typeface="Helvetica"/>
              </a:rPr>
              <a:t>Protein Complex &gt;</a:t>
            </a:r>
            <a:endParaRPr lang="en-US" sz="1600" dirty="0" smtClean="0">
              <a:latin typeface="Helvetica"/>
              <a:cs typeface="Helvetica"/>
            </a:endParaRPr>
          </a:p>
          <a:p>
            <a:pPr algn="r"/>
            <a:endParaRPr lang="en-US" dirty="0" smtClean="0">
              <a:latin typeface="Helvetica"/>
              <a:cs typeface="Helvetica"/>
            </a:endParaRPr>
          </a:p>
          <a:p>
            <a:pPr algn="r"/>
            <a:r>
              <a:rPr lang="en-US" sz="2400" dirty="0" smtClean="0">
                <a:latin typeface="Helvetica"/>
                <a:cs typeface="Helvetica"/>
              </a:rPr>
              <a:t>Collaboration network &gt;</a:t>
            </a:r>
            <a:endParaRPr lang="en-US" sz="1600" dirty="0" smtClean="0">
              <a:latin typeface="Helvetica"/>
              <a:cs typeface="Helvetica"/>
            </a:endParaRPr>
          </a:p>
          <a:p>
            <a:pPr algn="r"/>
            <a:endParaRPr lang="en-US" dirty="0" smtClean="0">
              <a:latin typeface="Helvetica"/>
              <a:cs typeface="Helvetica"/>
            </a:endParaRPr>
          </a:p>
          <a:p>
            <a:pPr algn="r"/>
            <a:r>
              <a:rPr lang="en-US" sz="2400" dirty="0" smtClean="0">
                <a:latin typeface="Helvetica"/>
                <a:cs typeface="Helvetica"/>
              </a:rPr>
              <a:t>Mobile phone calls &gt;</a:t>
            </a:r>
            <a:endParaRPr lang="en-US" sz="1600" dirty="0" smtClean="0">
              <a:latin typeface="Helvetica"/>
              <a:cs typeface="Helvetica"/>
            </a:endParaRPr>
          </a:p>
          <a:p>
            <a:pPr algn="r"/>
            <a:endParaRPr lang="en-US" dirty="0" smtClean="0">
              <a:latin typeface="Helvetica"/>
              <a:cs typeface="Helvetica"/>
            </a:endParaRPr>
          </a:p>
          <a:p>
            <a:pPr algn="r"/>
            <a:r>
              <a:rPr lang="en-US" sz="2400" dirty="0" err="1" smtClean="0">
                <a:latin typeface="Helvetica"/>
                <a:cs typeface="Helvetica"/>
              </a:rPr>
              <a:t>Facebook</a:t>
            </a:r>
            <a:r>
              <a:rPr lang="en-US" sz="2400" dirty="0" smtClean="0">
                <a:latin typeface="Helvetica"/>
                <a:cs typeface="Helvetica"/>
              </a:rPr>
              <a:t> Friendship links &gt;</a:t>
            </a:r>
            <a:endParaRPr lang="en-US" sz="1600" dirty="0" smtClean="0">
              <a:latin typeface="Helvetica"/>
              <a:cs typeface="Helvetica"/>
            </a:endParaRPr>
          </a:p>
          <a:p>
            <a:endParaRPr lang="en-US" dirty="0" smtClean="0"/>
          </a:p>
        </p:txBody>
      </p:sp>
      <p:sp>
        <p:nvSpPr>
          <p:cNvPr id="8" name="TextBox 7"/>
          <p:cNvSpPr txBox="1"/>
          <p:nvPr/>
        </p:nvSpPr>
        <p:spPr>
          <a:xfrm>
            <a:off x="4006850" y="1183969"/>
            <a:ext cx="5168900" cy="3970318"/>
          </a:xfrm>
          <a:prstGeom prst="rect">
            <a:avLst/>
          </a:prstGeom>
          <a:noFill/>
        </p:spPr>
        <p:txBody>
          <a:bodyPr wrap="square" rtlCol="0">
            <a:spAutoFit/>
          </a:bodyPr>
          <a:lstStyle/>
          <a:p>
            <a:r>
              <a:rPr lang="en-US" sz="2400" dirty="0" smtClean="0">
                <a:latin typeface="Helvetica"/>
                <a:cs typeface="Helvetica"/>
              </a:rPr>
              <a:t>&gt; </a:t>
            </a:r>
            <a:r>
              <a:rPr lang="en-US" sz="1600" b="1" dirty="0" smtClean="0">
                <a:latin typeface="Helvetica"/>
                <a:cs typeface="Helvetica"/>
              </a:rPr>
              <a:t>d</a:t>
            </a:r>
            <a:r>
              <a:rPr lang="en-US" sz="1600" dirty="0" smtClean="0">
                <a:latin typeface="Helvetica"/>
                <a:cs typeface="Helvetica"/>
              </a:rPr>
              <a:t>irected </a:t>
            </a:r>
            <a:r>
              <a:rPr lang="en-US" sz="1600" dirty="0" err="1" smtClean="0">
                <a:latin typeface="Helvetica"/>
                <a:cs typeface="Helvetica"/>
              </a:rPr>
              <a:t>multigraph</a:t>
            </a:r>
            <a:r>
              <a:rPr lang="en-US" sz="1600" dirty="0" smtClean="0">
                <a:latin typeface="Helvetica"/>
                <a:cs typeface="Helvetica"/>
              </a:rPr>
              <a:t> with self-interactions</a:t>
            </a:r>
          </a:p>
          <a:p>
            <a:endParaRPr lang="en-US" dirty="0" smtClean="0">
              <a:latin typeface="Helvetica"/>
              <a:cs typeface="Helvetica"/>
            </a:endParaRPr>
          </a:p>
          <a:p>
            <a:r>
              <a:rPr lang="en-US" sz="2400" dirty="0" smtClean="0">
                <a:latin typeface="Helvetica"/>
                <a:cs typeface="Helvetica"/>
              </a:rPr>
              <a:t>&gt; </a:t>
            </a:r>
            <a:r>
              <a:rPr lang="en-US" sz="1600" b="1" dirty="0" smtClean="0">
                <a:latin typeface="Helvetica"/>
                <a:cs typeface="Helvetica"/>
              </a:rPr>
              <a:t>u</a:t>
            </a:r>
            <a:r>
              <a:rPr lang="en-US" sz="1600" dirty="0" smtClean="0">
                <a:latin typeface="Helvetica"/>
                <a:cs typeface="Helvetica"/>
              </a:rPr>
              <a:t>ndirected </a:t>
            </a:r>
            <a:r>
              <a:rPr lang="en-US" sz="1600" dirty="0" err="1" smtClean="0">
                <a:latin typeface="Helvetica"/>
                <a:cs typeface="Helvetica"/>
              </a:rPr>
              <a:t>unweighted</a:t>
            </a:r>
            <a:r>
              <a:rPr lang="en-US" sz="1600" dirty="0" smtClean="0">
                <a:latin typeface="Helvetica"/>
                <a:cs typeface="Helvetica"/>
              </a:rPr>
              <a:t> with self-interactions</a:t>
            </a:r>
          </a:p>
          <a:p>
            <a:endParaRPr lang="en-US" dirty="0" smtClean="0">
              <a:latin typeface="Helvetica"/>
              <a:cs typeface="Helvetica"/>
            </a:endParaRPr>
          </a:p>
          <a:p>
            <a:r>
              <a:rPr lang="en-US" sz="2400" dirty="0" smtClean="0">
                <a:latin typeface="Helvetica"/>
                <a:cs typeface="Helvetica"/>
              </a:rPr>
              <a:t>&gt; </a:t>
            </a:r>
            <a:r>
              <a:rPr lang="en-US" sz="1600" b="1" dirty="0" err="1" smtClean="0">
                <a:latin typeface="Helvetica"/>
                <a:cs typeface="Helvetica"/>
              </a:rPr>
              <a:t>u</a:t>
            </a:r>
            <a:r>
              <a:rPr lang="en-US" sz="1600" dirty="0" err="1" smtClean="0">
                <a:latin typeface="Helvetica"/>
                <a:cs typeface="Helvetica"/>
              </a:rPr>
              <a:t>nweighted</a:t>
            </a:r>
            <a:r>
              <a:rPr lang="en-US" sz="1600" dirty="0" smtClean="0">
                <a:latin typeface="Helvetica"/>
                <a:cs typeface="Helvetica"/>
              </a:rPr>
              <a:t> complete graph with self-interactions</a:t>
            </a:r>
          </a:p>
          <a:p>
            <a:endParaRPr lang="en-US" dirty="0" smtClean="0">
              <a:latin typeface="Helvetica"/>
              <a:cs typeface="Helvetica"/>
            </a:endParaRPr>
          </a:p>
          <a:p>
            <a:r>
              <a:rPr lang="en-US" sz="2400" dirty="0" smtClean="0">
                <a:latin typeface="Helvetica"/>
                <a:cs typeface="Helvetica"/>
              </a:rPr>
              <a:t>&gt; </a:t>
            </a:r>
            <a:r>
              <a:rPr lang="en-US" sz="1600" b="1" dirty="0" smtClean="0">
                <a:latin typeface="Helvetica"/>
                <a:cs typeface="Helvetica"/>
              </a:rPr>
              <a:t>u</a:t>
            </a:r>
            <a:r>
              <a:rPr lang="en-US" sz="1600" dirty="0" smtClean="0">
                <a:latin typeface="Helvetica"/>
                <a:cs typeface="Helvetica"/>
              </a:rPr>
              <a:t>ndirected </a:t>
            </a:r>
            <a:r>
              <a:rPr lang="en-US" sz="1600" dirty="0" err="1" smtClean="0">
                <a:latin typeface="Helvetica"/>
                <a:cs typeface="Helvetica"/>
              </a:rPr>
              <a:t>multigraph</a:t>
            </a:r>
            <a:r>
              <a:rPr lang="en-US" sz="1600" dirty="0" smtClean="0">
                <a:latin typeface="Helvetica"/>
                <a:cs typeface="Helvetica"/>
              </a:rPr>
              <a:t> or weighted.</a:t>
            </a:r>
          </a:p>
          <a:p>
            <a:endParaRPr lang="en-US" dirty="0" smtClean="0">
              <a:latin typeface="Helvetica"/>
              <a:cs typeface="Helvetica"/>
            </a:endParaRPr>
          </a:p>
          <a:p>
            <a:r>
              <a:rPr lang="en-US" sz="2400" dirty="0" smtClean="0">
                <a:latin typeface="Helvetica"/>
                <a:cs typeface="Helvetica"/>
              </a:rPr>
              <a:t>&gt; </a:t>
            </a:r>
            <a:r>
              <a:rPr lang="en-US" sz="1600" dirty="0" smtClean="0">
                <a:latin typeface="Helvetica"/>
                <a:cs typeface="Helvetica"/>
              </a:rPr>
              <a:t>directed, weighted.</a:t>
            </a:r>
          </a:p>
          <a:p>
            <a:endParaRPr lang="en-US" dirty="0" smtClean="0">
              <a:latin typeface="Helvetica"/>
              <a:cs typeface="Helvetica"/>
            </a:endParaRPr>
          </a:p>
          <a:p>
            <a:r>
              <a:rPr lang="en-US" sz="2400" dirty="0" smtClean="0">
                <a:latin typeface="Helvetica"/>
                <a:cs typeface="Helvetica"/>
              </a:rPr>
              <a:t>&gt; </a:t>
            </a:r>
            <a:r>
              <a:rPr lang="en-US" sz="1600" b="1" dirty="0" smtClean="0">
                <a:latin typeface="Helvetica"/>
                <a:cs typeface="Helvetica"/>
              </a:rPr>
              <a:t>u</a:t>
            </a:r>
            <a:r>
              <a:rPr lang="en-US" sz="1600" dirty="0" smtClean="0">
                <a:latin typeface="Helvetica"/>
                <a:cs typeface="Helvetica"/>
              </a:rPr>
              <a:t>ndirected, </a:t>
            </a:r>
            <a:r>
              <a:rPr lang="en-US" sz="1600" dirty="0" err="1" smtClean="0">
                <a:latin typeface="Helvetica"/>
                <a:cs typeface="Helvetica"/>
              </a:rPr>
              <a:t>unweighted</a:t>
            </a:r>
            <a:r>
              <a:rPr lang="en-US" sz="1600" dirty="0" smtClean="0">
                <a:latin typeface="Helvetica"/>
                <a:cs typeface="Helvetica"/>
              </a:rPr>
              <a:t>.</a:t>
            </a:r>
          </a:p>
          <a:p>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5" name="Text Box 3"/>
          <p:cNvSpPr txBox="1">
            <a:spLocks noChangeArrowheads="1"/>
          </p:cNvSpPr>
          <p:nvPr/>
        </p:nvSpPr>
        <p:spPr bwMode="auto">
          <a:xfrm>
            <a:off x="228600" y="1341121"/>
            <a:ext cx="4876800" cy="2400657"/>
          </a:xfrm>
          <a:prstGeom prst="rect">
            <a:avLst/>
          </a:prstGeom>
          <a:noFill/>
          <a:ln w="9525">
            <a:noFill/>
            <a:miter lim="800000"/>
            <a:headEnd/>
            <a:tailEnd/>
          </a:ln>
        </p:spPr>
        <p:txBody>
          <a:bodyPr>
            <a:prstTxWarp prst="textNoShape">
              <a:avLst/>
            </a:prstTxWarp>
            <a:spAutoFit/>
          </a:bodyPr>
          <a:lstStyle/>
          <a:p>
            <a:pPr marL="457200" indent="-457200"/>
            <a:r>
              <a:rPr lang="en-US" sz="2400" b="1" dirty="0" smtClean="0">
                <a:latin typeface="Helvetica"/>
                <a:cs typeface="Helvetica"/>
              </a:rPr>
              <a:t>bipartite graph</a:t>
            </a:r>
            <a:r>
              <a:rPr lang="en-US" sz="2400" dirty="0" smtClean="0">
                <a:latin typeface="Helvetica"/>
                <a:cs typeface="Helvetica"/>
              </a:rPr>
              <a:t> </a:t>
            </a:r>
            <a:r>
              <a:rPr lang="en-US" dirty="0" smtClean="0">
                <a:latin typeface="Helvetica"/>
                <a:cs typeface="Helvetica"/>
              </a:rPr>
              <a:t>(or </a:t>
            </a:r>
            <a:r>
              <a:rPr lang="en-US" b="1" dirty="0" err="1" smtClean="0">
                <a:latin typeface="Helvetica"/>
                <a:cs typeface="Helvetica"/>
              </a:rPr>
              <a:t>bigraph</a:t>
            </a:r>
            <a:r>
              <a:rPr lang="en-US" dirty="0" smtClean="0">
                <a:latin typeface="Helvetica"/>
                <a:cs typeface="Helvetica"/>
              </a:rPr>
              <a:t>) is a </a:t>
            </a:r>
            <a:r>
              <a:rPr lang="en-US" dirty="0" smtClean="0">
                <a:solidFill>
                  <a:srgbClr val="800000"/>
                </a:solidFill>
                <a:latin typeface="Helvetica"/>
                <a:cs typeface="Helvetica"/>
                <a:hlinkClick r:id="rId2" tooltip="Graph (mathematics)"/>
              </a:rPr>
              <a:t>graph</a:t>
            </a:r>
            <a:r>
              <a:rPr lang="en-US" dirty="0" smtClean="0">
                <a:latin typeface="Helvetica"/>
                <a:cs typeface="Helvetica"/>
              </a:rPr>
              <a:t> whose nodes can be divided into two </a:t>
            </a:r>
            <a:r>
              <a:rPr lang="en-US" dirty="0" smtClean="0">
                <a:latin typeface="Helvetica"/>
                <a:cs typeface="Helvetica"/>
                <a:hlinkClick r:id="rId3" tooltip="Disjoint sets"/>
              </a:rPr>
              <a:t>disjoint sets</a:t>
            </a:r>
            <a:r>
              <a:rPr lang="en-US" dirty="0" smtClean="0">
                <a:latin typeface="Helvetica"/>
                <a:cs typeface="Helvetica"/>
              </a:rPr>
              <a:t> </a:t>
            </a:r>
            <a:r>
              <a:rPr lang="en-US" i="1" dirty="0" smtClean="0">
                <a:latin typeface="Helvetica"/>
                <a:cs typeface="Helvetica"/>
              </a:rPr>
              <a:t>U</a:t>
            </a:r>
            <a:r>
              <a:rPr lang="en-US" dirty="0" smtClean="0">
                <a:latin typeface="Helvetica"/>
                <a:cs typeface="Helvetica"/>
              </a:rPr>
              <a:t> and </a:t>
            </a:r>
            <a:r>
              <a:rPr lang="en-US" i="1" dirty="0" smtClean="0">
                <a:latin typeface="Helvetica"/>
                <a:cs typeface="Helvetica"/>
              </a:rPr>
              <a:t>V</a:t>
            </a:r>
            <a:r>
              <a:rPr lang="en-US" dirty="0" smtClean="0">
                <a:latin typeface="Helvetica"/>
                <a:cs typeface="Helvetica"/>
              </a:rPr>
              <a:t> such that every link connects a node in </a:t>
            </a:r>
            <a:r>
              <a:rPr lang="en-US" i="1" dirty="0" smtClean="0">
                <a:latin typeface="Helvetica"/>
                <a:cs typeface="Helvetica"/>
              </a:rPr>
              <a:t>U</a:t>
            </a:r>
            <a:r>
              <a:rPr lang="en-US" dirty="0" smtClean="0">
                <a:latin typeface="Helvetica"/>
                <a:cs typeface="Helvetica"/>
              </a:rPr>
              <a:t> to one in </a:t>
            </a:r>
            <a:r>
              <a:rPr lang="en-US" i="1" dirty="0" smtClean="0">
                <a:latin typeface="Helvetica"/>
                <a:cs typeface="Helvetica"/>
              </a:rPr>
              <a:t>V</a:t>
            </a:r>
            <a:r>
              <a:rPr lang="en-US" dirty="0" smtClean="0">
                <a:latin typeface="Helvetica"/>
                <a:cs typeface="Helvetica"/>
              </a:rPr>
              <a:t>; that is, </a:t>
            </a:r>
            <a:r>
              <a:rPr lang="en-US" i="1" dirty="0" smtClean="0">
                <a:latin typeface="Helvetica"/>
                <a:cs typeface="Helvetica"/>
              </a:rPr>
              <a:t>U</a:t>
            </a:r>
            <a:r>
              <a:rPr lang="en-US" dirty="0" smtClean="0">
                <a:latin typeface="Helvetica"/>
                <a:cs typeface="Helvetica"/>
              </a:rPr>
              <a:t> and </a:t>
            </a:r>
            <a:r>
              <a:rPr lang="en-US" i="1" dirty="0" smtClean="0">
                <a:latin typeface="Helvetica"/>
                <a:cs typeface="Helvetica"/>
              </a:rPr>
              <a:t>V</a:t>
            </a:r>
            <a:r>
              <a:rPr lang="en-US" dirty="0" smtClean="0">
                <a:latin typeface="Helvetica"/>
                <a:cs typeface="Helvetica"/>
              </a:rPr>
              <a:t> are </a:t>
            </a:r>
            <a:r>
              <a:rPr lang="en-US" dirty="0" smtClean="0">
                <a:latin typeface="Helvetica"/>
                <a:cs typeface="Helvetica"/>
                <a:hlinkClick r:id="rId4" tooltip="Independent set (graph theory)"/>
              </a:rPr>
              <a:t>independent sets</a:t>
            </a:r>
            <a:r>
              <a:rPr lang="en-US" dirty="0" smtClean="0">
                <a:latin typeface="Helvetica"/>
                <a:cs typeface="Helvetica"/>
              </a:rPr>
              <a:t>. </a:t>
            </a:r>
          </a:p>
          <a:p>
            <a:pPr marL="457200" indent="-457200"/>
            <a:endParaRPr lang="en-US" dirty="0" smtClean="0"/>
          </a:p>
          <a:p>
            <a:pPr marL="457200" indent="-457200"/>
            <a:endParaRPr lang="en-US" sz="1800" dirty="0" smtClean="0"/>
          </a:p>
          <a:p>
            <a:pPr marL="457200" indent="-457200"/>
            <a:endParaRPr lang="en-US" sz="1800" dirty="0"/>
          </a:p>
        </p:txBody>
      </p:sp>
      <p:pic>
        <p:nvPicPr>
          <p:cNvPr id="6" name="Picture 5"/>
          <p:cNvPicPr>
            <a:picLocks noChangeAspect="1"/>
          </p:cNvPicPr>
          <p:nvPr/>
        </p:nvPicPr>
        <p:blipFill>
          <a:blip r:embed="rId5"/>
          <a:stretch>
            <a:fillRect/>
          </a:stretch>
        </p:blipFill>
        <p:spPr>
          <a:xfrm>
            <a:off x="5176082" y="1691640"/>
            <a:ext cx="3739318" cy="4487182"/>
          </a:xfrm>
          <a:prstGeom prst="rect">
            <a:avLst/>
          </a:prstGeom>
        </p:spPr>
      </p:pic>
      <p:sp>
        <p:nvSpPr>
          <p:cNvPr id="7" name="TextBox 6"/>
          <p:cNvSpPr txBox="1"/>
          <p:nvPr/>
        </p:nvSpPr>
        <p:spPr>
          <a:xfrm>
            <a:off x="228601" y="4084320"/>
            <a:ext cx="3767667" cy="1569660"/>
          </a:xfrm>
          <a:prstGeom prst="rect">
            <a:avLst/>
          </a:prstGeom>
          <a:noFill/>
        </p:spPr>
        <p:txBody>
          <a:bodyPr wrap="square" rtlCol="0">
            <a:spAutoFit/>
          </a:bodyPr>
          <a:lstStyle/>
          <a:p>
            <a:r>
              <a:rPr lang="hu-HU" sz="2400" b="1" dirty="0" smtClean="0">
                <a:latin typeface="Helvetica"/>
                <a:cs typeface="Helvetica"/>
              </a:rPr>
              <a:t>Examples:</a:t>
            </a:r>
            <a:br>
              <a:rPr lang="hu-HU" sz="2400" b="1" dirty="0" smtClean="0">
                <a:latin typeface="Helvetica"/>
                <a:cs typeface="Helvetica"/>
              </a:rPr>
            </a:br>
            <a:endParaRPr lang="hu-HU" sz="2400" b="1" dirty="0" smtClean="0">
              <a:latin typeface="Helvetica"/>
              <a:cs typeface="Helvetica"/>
            </a:endParaRPr>
          </a:p>
          <a:p>
            <a:r>
              <a:rPr lang="hu-HU" sz="1600" dirty="0" smtClean="0">
                <a:latin typeface="Helvetica"/>
                <a:cs typeface="Helvetica"/>
              </a:rPr>
              <a:t>Hollywood actor network</a:t>
            </a:r>
          </a:p>
          <a:p>
            <a:r>
              <a:rPr lang="hu-HU" sz="1600" dirty="0" smtClean="0">
                <a:latin typeface="Helvetica"/>
                <a:cs typeface="Helvetica"/>
              </a:rPr>
              <a:t>Collaboration networks</a:t>
            </a:r>
          </a:p>
          <a:p>
            <a:r>
              <a:rPr lang="hu-HU" sz="1600" dirty="0" smtClean="0">
                <a:latin typeface="Helvetica"/>
                <a:cs typeface="Helvetica"/>
              </a:rPr>
              <a:t>Disease network (diseasome)</a:t>
            </a:r>
          </a:p>
        </p:txBody>
      </p:sp>
      <p:sp>
        <p:nvSpPr>
          <p:cNvPr id="9"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BIPARTITE GRAPHS</a:t>
            </a:r>
          </a:p>
        </p:txBody>
      </p:sp>
      <p:sp>
        <p:nvSpPr>
          <p:cNvPr id="10" name="TextBox 9"/>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1671" y="1696715"/>
            <a:ext cx="2962275" cy="3646488"/>
            <a:chOff x="96" y="1152"/>
            <a:chExt cx="1866" cy="2297"/>
          </a:xfrm>
        </p:grpSpPr>
        <p:pic>
          <p:nvPicPr>
            <p:cNvPr id="191501" name="Picture 3"/>
            <p:cNvPicPr>
              <a:picLocks noChangeAspect="1" noChangeArrowheads="1"/>
            </p:cNvPicPr>
            <p:nvPr/>
          </p:nvPicPr>
          <p:blipFill>
            <a:blip r:embed="rId2"/>
            <a:srcRect t="23914" r="65213" b="36473"/>
            <a:stretch>
              <a:fillRect/>
            </a:stretch>
          </p:blipFill>
          <p:spPr bwMode="auto">
            <a:xfrm>
              <a:off x="96" y="1152"/>
              <a:ext cx="1866" cy="1968"/>
            </a:xfrm>
            <a:prstGeom prst="rect">
              <a:avLst/>
            </a:prstGeom>
            <a:noFill/>
            <a:ln w="9525">
              <a:noFill/>
              <a:miter lim="800000"/>
              <a:headEnd/>
              <a:tailEnd/>
            </a:ln>
          </p:spPr>
        </p:pic>
        <p:sp>
          <p:nvSpPr>
            <p:cNvPr id="191502" name="Text Box 4"/>
            <p:cNvSpPr txBox="1">
              <a:spLocks noChangeArrowheads="1"/>
            </p:cNvSpPr>
            <p:nvPr/>
          </p:nvSpPr>
          <p:spPr bwMode="auto">
            <a:xfrm>
              <a:off x="432" y="3216"/>
              <a:ext cx="1237" cy="233"/>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b="1" dirty="0">
                  <a:solidFill>
                    <a:srgbClr val="800000"/>
                  </a:solidFill>
                  <a:latin typeface="Helvetica"/>
                  <a:cs typeface="Helvetica"/>
                </a:rPr>
                <a:t>Gene network</a:t>
              </a:r>
              <a:endParaRPr lang="en-US" b="1" dirty="0">
                <a:solidFill>
                  <a:srgbClr val="800000"/>
                </a:solidFill>
                <a:latin typeface="Helvetica"/>
                <a:cs typeface="Helvetica"/>
              </a:endParaRPr>
            </a:p>
          </p:txBody>
        </p:sp>
      </p:grpSp>
      <p:grpSp>
        <p:nvGrpSpPr>
          <p:cNvPr id="3" name="Group 5"/>
          <p:cNvGrpSpPr>
            <a:grpSpLocks/>
          </p:cNvGrpSpPr>
          <p:nvPr/>
        </p:nvGrpSpPr>
        <p:grpSpPr bwMode="auto">
          <a:xfrm>
            <a:off x="3115033" y="978098"/>
            <a:ext cx="2979098" cy="5302223"/>
            <a:chOff x="1638" y="107"/>
            <a:chExt cx="2298" cy="4090"/>
          </a:xfrm>
        </p:grpSpPr>
        <p:pic>
          <p:nvPicPr>
            <p:cNvPr id="191496" name="Picture 6"/>
            <p:cNvPicPr>
              <a:picLocks noChangeAspect="1" noChangeArrowheads="1"/>
            </p:cNvPicPr>
            <p:nvPr/>
          </p:nvPicPr>
          <p:blipFill>
            <a:blip r:embed="rId2"/>
            <a:srcRect l="35683" t="3622" r="32103" b="20049"/>
            <a:stretch>
              <a:fillRect/>
            </a:stretch>
          </p:blipFill>
          <p:spPr bwMode="auto">
            <a:xfrm>
              <a:off x="2098" y="405"/>
              <a:ext cx="1728" cy="3792"/>
            </a:xfrm>
            <a:prstGeom prst="rect">
              <a:avLst/>
            </a:prstGeom>
            <a:noFill/>
            <a:ln w="9525">
              <a:noFill/>
              <a:miter lim="800000"/>
              <a:headEnd/>
              <a:tailEnd/>
            </a:ln>
          </p:spPr>
        </p:pic>
        <p:sp>
          <p:nvSpPr>
            <p:cNvPr id="191497" name="Text Box 7"/>
            <p:cNvSpPr txBox="1">
              <a:spLocks noChangeArrowheads="1"/>
            </p:cNvSpPr>
            <p:nvPr/>
          </p:nvSpPr>
          <p:spPr bwMode="auto">
            <a:xfrm>
              <a:off x="1968" y="584"/>
              <a:ext cx="816" cy="237"/>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sz="1400" b="0" dirty="0">
                  <a:latin typeface="Helvetica"/>
                  <a:cs typeface="Helvetica"/>
                </a:rPr>
                <a:t>GENOME</a:t>
              </a:r>
              <a:endParaRPr lang="en-US" sz="1400" b="0" dirty="0">
                <a:latin typeface="Helvetica"/>
                <a:cs typeface="Helvetica"/>
              </a:endParaRPr>
            </a:p>
          </p:txBody>
        </p:sp>
        <p:sp>
          <p:nvSpPr>
            <p:cNvPr id="191498" name="Text Box 8"/>
            <p:cNvSpPr txBox="1">
              <a:spLocks noChangeArrowheads="1"/>
            </p:cNvSpPr>
            <p:nvPr/>
          </p:nvSpPr>
          <p:spPr bwMode="auto">
            <a:xfrm>
              <a:off x="2962" y="166"/>
              <a:ext cx="912" cy="237"/>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sz="1400" dirty="0">
                  <a:latin typeface="Helvetica"/>
                  <a:cs typeface="Helvetica"/>
                </a:rPr>
                <a:t>PHENOME</a:t>
              </a:r>
            </a:p>
          </p:txBody>
        </p:sp>
        <p:sp>
          <p:nvSpPr>
            <p:cNvPr id="191499" name="AutoShape 9"/>
            <p:cNvSpPr>
              <a:spLocks noChangeArrowheads="1"/>
            </p:cNvSpPr>
            <p:nvPr/>
          </p:nvSpPr>
          <p:spPr bwMode="auto">
            <a:xfrm>
              <a:off x="1920" y="117"/>
              <a:ext cx="2016" cy="4080"/>
            </a:xfrm>
            <a:prstGeom prst="roundRect">
              <a:avLst>
                <a:gd name="adj" fmla="val 16667"/>
              </a:avLst>
            </a:prstGeom>
            <a:noFill/>
            <a:ln w="28575">
              <a:solidFill>
                <a:srgbClr val="FFCC00"/>
              </a:solidFill>
              <a:round/>
              <a:headEnd/>
              <a:tailEnd/>
            </a:ln>
          </p:spPr>
          <p:txBody>
            <a:bodyPr wrap="none" anchor="ctr">
              <a:prstTxWarp prst="textNoShape">
                <a:avLst/>
              </a:prstTxWarp>
            </a:bodyPr>
            <a:lstStyle/>
            <a:p>
              <a:pPr algn="ctr" eaLnBrk="0" hangingPunct="0">
                <a:spcBef>
                  <a:spcPct val="50000"/>
                </a:spcBef>
              </a:pPr>
              <a:endParaRPr lang="hu-HU"/>
            </a:p>
          </p:txBody>
        </p:sp>
        <p:sp>
          <p:nvSpPr>
            <p:cNvPr id="191500" name="Text Box 10"/>
            <p:cNvSpPr txBox="1">
              <a:spLocks noChangeArrowheads="1"/>
            </p:cNvSpPr>
            <p:nvPr/>
          </p:nvSpPr>
          <p:spPr bwMode="auto">
            <a:xfrm>
              <a:off x="1638" y="107"/>
              <a:ext cx="1276" cy="261"/>
            </a:xfrm>
            <a:prstGeom prst="rect">
              <a:avLst/>
            </a:prstGeom>
            <a:solidFill>
              <a:srgbClr val="FFCC00"/>
            </a:solidFill>
            <a:ln w="9525">
              <a:noFill/>
              <a:miter lim="800000"/>
              <a:headEnd/>
              <a:tailEnd/>
            </a:ln>
          </p:spPr>
          <p:txBody>
            <a:bodyPr wrap="square">
              <a:prstTxWarp prst="textNoShape">
                <a:avLst/>
              </a:prstTxWarp>
              <a:spAutoFit/>
            </a:bodyPr>
            <a:lstStyle/>
            <a:p>
              <a:pPr algn="ctr" eaLnBrk="0" fontAlgn="ctr" hangingPunct="0">
                <a:spcBef>
                  <a:spcPct val="50000"/>
                </a:spcBef>
              </a:pPr>
              <a:r>
                <a:rPr lang="en-US" altLang="ko-KR" sz="1600" b="1" dirty="0">
                  <a:latin typeface="Helvetica"/>
                  <a:cs typeface="Helvetica"/>
                </a:rPr>
                <a:t>DISEASOME  </a:t>
              </a:r>
              <a:endParaRPr lang="en-US" sz="1600" b="1" dirty="0">
                <a:latin typeface="Helvetica"/>
                <a:cs typeface="Helvetica"/>
              </a:endParaRPr>
            </a:p>
          </p:txBody>
        </p:sp>
      </p:grpSp>
      <p:grpSp>
        <p:nvGrpSpPr>
          <p:cNvPr id="4" name="Group 11"/>
          <p:cNvGrpSpPr>
            <a:grpSpLocks/>
          </p:cNvGrpSpPr>
          <p:nvPr/>
        </p:nvGrpSpPr>
        <p:grpSpPr bwMode="auto">
          <a:xfrm>
            <a:off x="6324600" y="1676400"/>
            <a:ext cx="2667000" cy="3875088"/>
            <a:chOff x="3984" y="1056"/>
            <a:chExt cx="1680" cy="2441"/>
          </a:xfrm>
        </p:grpSpPr>
        <p:pic>
          <p:nvPicPr>
            <p:cNvPr id="191494" name="Picture 12"/>
            <p:cNvPicPr>
              <a:picLocks noChangeAspect="1" noChangeArrowheads="1"/>
            </p:cNvPicPr>
            <p:nvPr/>
          </p:nvPicPr>
          <p:blipFill>
            <a:blip r:embed="rId3"/>
            <a:srcRect l="68791" t="20049" b="35507"/>
            <a:stretch>
              <a:fillRect/>
            </a:stretch>
          </p:blipFill>
          <p:spPr bwMode="auto">
            <a:xfrm>
              <a:off x="3984" y="1056"/>
              <a:ext cx="1680" cy="2208"/>
            </a:xfrm>
            <a:prstGeom prst="rect">
              <a:avLst/>
            </a:prstGeom>
            <a:noFill/>
            <a:ln w="9525">
              <a:noFill/>
              <a:miter lim="800000"/>
              <a:headEnd/>
              <a:tailEnd/>
            </a:ln>
          </p:spPr>
        </p:pic>
        <p:sp>
          <p:nvSpPr>
            <p:cNvPr id="191495" name="Text Box 13"/>
            <p:cNvSpPr txBox="1">
              <a:spLocks noChangeArrowheads="1"/>
            </p:cNvSpPr>
            <p:nvPr/>
          </p:nvSpPr>
          <p:spPr bwMode="auto">
            <a:xfrm>
              <a:off x="4176" y="3264"/>
              <a:ext cx="1344" cy="233"/>
            </a:xfrm>
            <a:prstGeom prst="rect">
              <a:avLst/>
            </a:prstGeom>
            <a:noFill/>
            <a:ln w="9525">
              <a:noFill/>
              <a:miter lim="800000"/>
              <a:headEnd/>
              <a:tailEnd/>
            </a:ln>
          </p:spPr>
          <p:txBody>
            <a:bodyPr>
              <a:prstTxWarp prst="textNoShape">
                <a:avLst/>
              </a:prstTxWarp>
              <a:spAutoFit/>
            </a:bodyPr>
            <a:lstStyle/>
            <a:p>
              <a:pPr algn="ctr" eaLnBrk="0" hangingPunct="0">
                <a:spcBef>
                  <a:spcPct val="50000"/>
                </a:spcBef>
              </a:pPr>
              <a:r>
                <a:rPr lang="en-US" altLang="ko-KR" b="1" dirty="0">
                  <a:solidFill>
                    <a:srgbClr val="800000"/>
                  </a:solidFill>
                  <a:latin typeface="Helvetica"/>
                  <a:cs typeface="Helvetica"/>
                </a:rPr>
                <a:t>Disease network</a:t>
              </a:r>
            </a:p>
          </p:txBody>
        </p:sp>
      </p:grpSp>
      <p:sp>
        <p:nvSpPr>
          <p:cNvPr id="191493" name="TextBox 13"/>
          <p:cNvSpPr txBox="1">
            <a:spLocks noChangeArrowheads="1"/>
          </p:cNvSpPr>
          <p:nvPr/>
        </p:nvSpPr>
        <p:spPr bwMode="auto">
          <a:xfrm>
            <a:off x="136059" y="6280321"/>
            <a:ext cx="4197634" cy="276999"/>
          </a:xfrm>
          <a:prstGeom prst="rect">
            <a:avLst/>
          </a:prstGeom>
          <a:noFill/>
          <a:ln w="9525">
            <a:noFill/>
            <a:miter lim="800000"/>
            <a:headEnd/>
            <a:tailEnd/>
          </a:ln>
        </p:spPr>
        <p:txBody>
          <a:bodyPr wrap="none">
            <a:prstTxWarp prst="textNoShape">
              <a:avLst/>
            </a:prstTxWarp>
            <a:spAutoFit/>
          </a:bodyPr>
          <a:lstStyle/>
          <a:p>
            <a:pPr algn="ctr" eaLnBrk="0" hangingPunct="0">
              <a:spcBef>
                <a:spcPct val="50000"/>
              </a:spcBef>
            </a:pPr>
            <a:r>
              <a:rPr lang="en-US" sz="1200" i="1" dirty="0" err="1">
                <a:latin typeface="Helvetica"/>
                <a:cs typeface="Helvetica"/>
              </a:rPr>
              <a:t>Goh</a:t>
            </a:r>
            <a:r>
              <a:rPr lang="en-US" sz="1200" i="1" dirty="0">
                <a:latin typeface="Helvetica"/>
                <a:cs typeface="Helvetica"/>
              </a:rPr>
              <a:t>, </a:t>
            </a:r>
            <a:r>
              <a:rPr lang="en-US" sz="1200" i="1" dirty="0" err="1">
                <a:latin typeface="Helvetica"/>
                <a:cs typeface="Helvetica"/>
              </a:rPr>
              <a:t>Cusick</a:t>
            </a:r>
            <a:r>
              <a:rPr lang="en-US" sz="1200" i="1" dirty="0">
                <a:latin typeface="Helvetica"/>
                <a:cs typeface="Helvetica"/>
              </a:rPr>
              <a:t>, Valle, Childs, Vidal &amp; </a:t>
            </a:r>
            <a:r>
              <a:rPr lang="en-US" sz="1200" i="1" dirty="0" err="1">
                <a:latin typeface="Helvetica"/>
                <a:cs typeface="Helvetica"/>
              </a:rPr>
              <a:t>Barabási</a:t>
            </a:r>
            <a:r>
              <a:rPr lang="en-US" sz="1200" i="1" dirty="0">
                <a:latin typeface="Helvetica"/>
                <a:cs typeface="Helvetica"/>
              </a:rPr>
              <a:t>, PNAS (2007)</a:t>
            </a:r>
          </a:p>
        </p:txBody>
      </p:sp>
      <p:sp>
        <p:nvSpPr>
          <p:cNvPr id="15"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GENE NETWORK – DISEASE NETWORK</a:t>
            </a:r>
          </a:p>
        </p:txBody>
      </p:sp>
      <p:sp>
        <p:nvSpPr>
          <p:cNvPr id="16" name="TextBox 15"/>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2514" name="Rectangle 2"/>
          <p:cNvSpPr>
            <a:spLocks noGrp="1" noChangeArrowheads="1"/>
          </p:cNvSpPr>
          <p:nvPr>
            <p:ph type="ctrTitle"/>
          </p:nvPr>
        </p:nvSpPr>
        <p:spPr/>
        <p:txBody>
          <a:bodyPr/>
          <a:lstStyle/>
          <a:p>
            <a:pPr eaLnBrk="1" hangingPunct="1"/>
            <a:endParaRPr lang="hu-HU">
              <a:ea typeface="ＭＳ Ｐゴシック" charset="-128"/>
              <a:cs typeface="ＭＳ Ｐゴシック" charset="-128"/>
            </a:endParaRPr>
          </a:p>
        </p:txBody>
      </p:sp>
      <p:pic>
        <p:nvPicPr>
          <p:cNvPr id="192515" name="Picture 3"/>
          <p:cNvPicPr>
            <a:picLocks noChangeAspect="1" noChangeArrowheads="1"/>
          </p:cNvPicPr>
          <p:nvPr/>
        </p:nvPicPr>
        <p:blipFill>
          <a:blip r:embed="rId2"/>
          <a:srcRect/>
          <a:stretch>
            <a:fillRect/>
          </a:stretch>
        </p:blipFill>
        <p:spPr bwMode="auto">
          <a:xfrm>
            <a:off x="-50805" y="639449"/>
            <a:ext cx="8077200" cy="5335588"/>
          </a:xfrm>
          <a:prstGeom prst="rect">
            <a:avLst/>
          </a:prstGeom>
          <a:noFill/>
          <a:ln w="9525">
            <a:noFill/>
            <a:miter lim="800000"/>
            <a:headEnd/>
            <a:tailEnd/>
          </a:ln>
        </p:spPr>
      </p:pic>
      <p:pic>
        <p:nvPicPr>
          <p:cNvPr id="192516" name="Picture 4"/>
          <p:cNvPicPr>
            <a:picLocks noChangeAspect="1" noChangeArrowheads="1"/>
          </p:cNvPicPr>
          <p:nvPr/>
        </p:nvPicPr>
        <p:blipFill>
          <a:blip r:embed="rId3"/>
          <a:srcRect/>
          <a:stretch>
            <a:fillRect/>
          </a:stretch>
        </p:blipFill>
        <p:spPr bwMode="auto">
          <a:xfrm>
            <a:off x="2" y="5903914"/>
            <a:ext cx="11077575" cy="1106488"/>
          </a:xfrm>
          <a:prstGeom prst="rect">
            <a:avLst/>
          </a:prstGeom>
          <a:noFill/>
          <a:ln w="9525">
            <a:noFill/>
            <a:miter lim="800000"/>
            <a:headEnd/>
            <a:tailEnd/>
          </a:ln>
        </p:spPr>
      </p:pic>
      <p:pic>
        <p:nvPicPr>
          <p:cNvPr id="705541" name="Picture 5"/>
          <p:cNvPicPr>
            <a:picLocks noChangeAspect="1" noChangeArrowheads="1"/>
          </p:cNvPicPr>
          <p:nvPr/>
        </p:nvPicPr>
        <p:blipFill>
          <a:blip r:embed="rId4"/>
          <a:srcRect/>
          <a:stretch>
            <a:fillRect/>
          </a:stretch>
        </p:blipFill>
        <p:spPr bwMode="auto">
          <a:xfrm>
            <a:off x="7977720" y="804557"/>
            <a:ext cx="1250950" cy="3200400"/>
          </a:xfrm>
          <a:prstGeom prst="rect">
            <a:avLst/>
          </a:prstGeom>
          <a:noFill/>
          <a:ln w="9525">
            <a:noFill/>
            <a:miter lim="800000"/>
            <a:headEnd/>
            <a:tailEnd/>
          </a:ln>
        </p:spPr>
      </p:pic>
      <p:pic>
        <p:nvPicPr>
          <p:cNvPr id="705542" name="Picture 6"/>
          <p:cNvPicPr>
            <a:picLocks noChangeAspect="1" noChangeArrowheads="1"/>
          </p:cNvPicPr>
          <p:nvPr/>
        </p:nvPicPr>
        <p:blipFill>
          <a:blip r:embed="rId5"/>
          <a:srcRect/>
          <a:stretch>
            <a:fillRect/>
          </a:stretch>
        </p:blipFill>
        <p:spPr bwMode="auto">
          <a:xfrm>
            <a:off x="8344768" y="4378959"/>
            <a:ext cx="799232" cy="2479040"/>
          </a:xfrm>
          <a:prstGeom prst="rect">
            <a:avLst/>
          </a:prstGeom>
          <a:noFill/>
          <a:ln w="9525">
            <a:noFill/>
            <a:miter lim="800000"/>
            <a:headEnd/>
            <a:tailEnd/>
          </a:ln>
        </p:spPr>
      </p:pic>
      <p:sp>
        <p:nvSpPr>
          <p:cNvPr id="8"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HUMAN DISEASE NETWORK</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mlk-144649.jpg"/>
          <p:cNvPicPr>
            <a:picLocks noChangeAspect="1"/>
          </p:cNvPicPr>
          <p:nvPr/>
        </p:nvPicPr>
        <p:blipFill>
          <a:blip r:embed="rId2"/>
          <a:stretch>
            <a:fillRect/>
          </a:stretch>
        </p:blipFill>
        <p:spPr>
          <a:xfrm>
            <a:off x="33338" y="-15240"/>
            <a:ext cx="9144000" cy="6858000"/>
          </a:xfrm>
          <a:prstGeom prst="rect">
            <a:avLst/>
          </a:prstGeom>
        </p:spPr>
      </p:pic>
      <p:sp>
        <p:nvSpPr>
          <p:cNvPr id="5"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4" name="Picture 13" descr="Picture 2.png"/>
          <p:cNvPicPr>
            <a:picLocks noChangeAspect="1"/>
          </p:cNvPicPr>
          <p:nvPr/>
        </p:nvPicPr>
        <p:blipFill>
          <a:blip r:embed="rId2"/>
          <a:stretch>
            <a:fillRect/>
          </a:stretch>
        </p:blipFill>
        <p:spPr>
          <a:xfrm>
            <a:off x="666040" y="690879"/>
            <a:ext cx="7887079" cy="5994402"/>
          </a:xfrm>
          <a:prstGeom prst="rect">
            <a:avLst/>
          </a:prstGeom>
        </p:spPr>
      </p:pic>
      <p:sp>
        <p:nvSpPr>
          <p:cNvPr id="4" name="TextBox 3"/>
          <p:cNvSpPr txBox="1">
            <a:spLocks noChangeArrowheads="1"/>
          </p:cNvSpPr>
          <p:nvPr/>
        </p:nvSpPr>
        <p:spPr bwMode="auto">
          <a:xfrm>
            <a:off x="6553200" y="647988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r>
              <a:rPr lang="en-US" sz="600" i="1" dirty="0" smtClean="0">
                <a:solidFill>
                  <a:schemeClr val="bg1">
                    <a:lumMod val="65000"/>
                  </a:schemeClr>
                </a:solidFill>
                <a:latin typeface="Helvetica" pitchFamily="36" charset="0"/>
                <a:ea typeface="Helvetica" pitchFamily="36" charset="0"/>
                <a:cs typeface="Helvetica" pitchFamily="36" charset="0"/>
              </a:rPr>
              <a:t>January 10,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Rectangle 8"/>
          <p:cNvSpPr/>
          <p:nvPr/>
        </p:nvSpPr>
        <p:spPr>
          <a:xfrm>
            <a:off x="648591" y="6355080"/>
            <a:ext cx="8038209" cy="182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Box 8"/>
          <p:cNvSpPr txBox="1">
            <a:spLocks noChangeArrowheads="1"/>
          </p:cNvSpPr>
          <p:nvPr/>
        </p:nvSpPr>
        <p:spPr bwMode="auto">
          <a:xfrm>
            <a:off x="4339480" y="6279427"/>
            <a:ext cx="465041" cy="215444"/>
          </a:xfrm>
          <a:prstGeom prst="rect">
            <a:avLst/>
          </a:prstGeom>
          <a:noFill/>
          <a:ln w="9525">
            <a:noFill/>
            <a:miter lim="800000"/>
            <a:headEnd/>
            <a:tailEnd/>
          </a:ln>
        </p:spPr>
        <p:txBody>
          <a:bodyPr wrap="none">
            <a:prstTxWarp prst="textNoShape">
              <a:avLst/>
            </a:prstTxWarp>
            <a:spAutoFit/>
          </a:bodyPr>
          <a:lstStyle/>
          <a:p>
            <a:pPr algn="ctr"/>
            <a:r>
              <a:rPr lang="de-DE" sz="800" i="1" dirty="0" err="1" smtClean="0">
                <a:latin typeface="Helvetica"/>
                <a:ea typeface="Arial" charset="0"/>
                <a:cs typeface="Helvetica"/>
              </a:rPr>
              <a:t>Years</a:t>
            </a:r>
            <a:endParaRPr lang="de-DE" sz="800" i="1" dirty="0">
              <a:latin typeface="Helvetica"/>
              <a:ea typeface="Arial" charset="0"/>
              <a:cs typeface="Helvetica"/>
            </a:endParaRPr>
          </a:p>
        </p:txBody>
      </p:sp>
      <p:sp>
        <p:nvSpPr>
          <p:cNvPr id="11" name="Text Box 8"/>
          <p:cNvSpPr txBox="1">
            <a:spLocks noChangeArrowheads="1"/>
          </p:cNvSpPr>
          <p:nvPr/>
        </p:nvSpPr>
        <p:spPr bwMode="auto">
          <a:xfrm>
            <a:off x="220760" y="3205615"/>
            <a:ext cx="693641" cy="338554"/>
          </a:xfrm>
          <a:prstGeom prst="rect">
            <a:avLst/>
          </a:prstGeom>
          <a:noFill/>
          <a:ln w="9525">
            <a:noFill/>
            <a:miter lim="800000"/>
            <a:headEnd/>
            <a:tailEnd/>
          </a:ln>
        </p:spPr>
        <p:txBody>
          <a:bodyPr wrap="square">
            <a:prstTxWarp prst="textNoShape">
              <a:avLst/>
            </a:prstTxWarp>
            <a:spAutoFit/>
          </a:bodyPr>
          <a:lstStyle/>
          <a:p>
            <a:pPr algn="ctr"/>
            <a:r>
              <a:rPr lang="en-US" sz="800" i="1" dirty="0" smtClean="0">
                <a:latin typeface="Helvetica"/>
                <a:ea typeface="Arial" charset="0"/>
                <a:cs typeface="Helvetica"/>
              </a:rPr>
              <a:t>Times</a:t>
            </a:r>
          </a:p>
          <a:p>
            <a:pPr algn="ctr"/>
            <a:r>
              <a:rPr lang="en-US" sz="800" i="1" dirty="0" smtClean="0">
                <a:latin typeface="Helvetica"/>
                <a:ea typeface="Arial" charset="0"/>
                <a:cs typeface="Helvetica"/>
              </a:rPr>
              <a:t>cited</a:t>
            </a:r>
            <a:endParaRPr lang="de-DE" sz="800" i="1" dirty="0">
              <a:latin typeface="Helvetica"/>
              <a:ea typeface="Arial" charset="0"/>
              <a:cs typeface="Helvetica"/>
            </a:endParaRPr>
          </a:p>
        </p:txBody>
      </p:sp>
      <p:sp>
        <p:nvSpPr>
          <p:cNvPr id="12"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 SCIENCE      The science of the 21</a:t>
            </a:r>
            <a:r>
              <a:rPr lang="hu-HU" sz="2000" b="1" baseline="30000" dirty="0" smtClean="0">
                <a:solidFill>
                  <a:schemeClr val="bg1"/>
                </a:solidFill>
                <a:latin typeface="Helvetica"/>
                <a:cs typeface="Helvetica"/>
              </a:rPr>
              <a:t>st</a:t>
            </a:r>
            <a:r>
              <a:rPr lang="en-US" sz="2000" b="1" dirty="0" smtClean="0">
                <a:solidFill>
                  <a:schemeClr val="bg1"/>
                </a:solidFill>
                <a:latin typeface="Helvetica" pitchFamily="36" charset="0"/>
                <a:ea typeface="Helvetica" pitchFamily="36" charset="0"/>
                <a:cs typeface="Helvetica" pitchFamily="36" charset="0"/>
              </a:rPr>
              <a:t> century </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flipH="1">
            <a:off x="2819401"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7395" name="Rectangle 2"/>
          <p:cNvSpPr>
            <a:spLocks noGrp="1" noChangeArrowheads="1"/>
          </p:cNvSpPr>
          <p:nvPr>
            <p:ph type="body" idx="1"/>
          </p:nvPr>
        </p:nvSpPr>
        <p:spPr>
          <a:xfrm>
            <a:off x="71437" y="1157407"/>
            <a:ext cx="7904163" cy="3205758"/>
          </a:xfrm>
        </p:spPr>
        <p:txBody>
          <a:bodyPr>
            <a:normAutofit/>
          </a:bodyPr>
          <a:lstStyle/>
          <a:p>
            <a:pPr marL="636218">
              <a:buNone/>
            </a:pPr>
            <a:r>
              <a:rPr lang="en-US" sz="1600" dirty="0">
                <a:latin typeface="Helvetica"/>
                <a:cs typeface="Helvetica"/>
              </a:rPr>
              <a:t>We have a sample of values </a:t>
            </a:r>
            <a:r>
              <a:rPr lang="en-US" sz="1600" b="1" dirty="0">
                <a:latin typeface="Helvetica"/>
                <a:cs typeface="Helvetica"/>
              </a:rPr>
              <a:t>x</a:t>
            </a:r>
            <a:r>
              <a:rPr lang="en-US" sz="1600" b="1" baseline="-6000" dirty="0">
                <a:latin typeface="Helvetica"/>
                <a:cs typeface="Helvetica"/>
              </a:rPr>
              <a:t>1</a:t>
            </a:r>
            <a:r>
              <a:rPr lang="en-US" sz="1600" b="1" dirty="0">
                <a:latin typeface="Helvetica"/>
                <a:cs typeface="Helvetica"/>
              </a:rPr>
              <a:t>, ..., </a:t>
            </a:r>
            <a:r>
              <a:rPr lang="en-US" sz="1600" b="1" dirty="0" err="1">
                <a:latin typeface="Helvetica"/>
                <a:cs typeface="Helvetica"/>
              </a:rPr>
              <a:t>x</a:t>
            </a:r>
            <a:r>
              <a:rPr lang="en-US" sz="1600" b="1" baseline="-6000" dirty="0" err="1">
                <a:latin typeface="Helvetica"/>
                <a:cs typeface="Helvetica"/>
              </a:rPr>
              <a:t>N</a:t>
            </a:r>
            <a:endParaRPr lang="en-US" sz="1600" b="1" dirty="0">
              <a:latin typeface="Helvetica"/>
              <a:cs typeface="Helvetica"/>
            </a:endParaRPr>
          </a:p>
          <a:p>
            <a:pPr marL="948746" lvl="1">
              <a:buNone/>
            </a:pPr>
            <a:r>
              <a:rPr lang="en-US" sz="1600" b="1" dirty="0">
                <a:latin typeface="Helvetica"/>
                <a:cs typeface="Helvetica"/>
              </a:rPr>
              <a:t>Distribution</a:t>
            </a:r>
            <a:r>
              <a:rPr lang="en-US" sz="1600" dirty="0">
                <a:latin typeface="Helvetica"/>
                <a:cs typeface="Helvetica"/>
              </a:rPr>
              <a:t> of </a:t>
            </a:r>
            <a:r>
              <a:rPr lang="en-US" sz="1600" b="1" dirty="0" err="1">
                <a:latin typeface="Helvetica"/>
                <a:cs typeface="Helvetica"/>
              </a:rPr>
              <a:t>x</a:t>
            </a:r>
            <a:r>
              <a:rPr lang="en-US" sz="1600" dirty="0">
                <a:latin typeface="Helvetica"/>
                <a:cs typeface="Helvetica"/>
              </a:rPr>
              <a:t> (a.k.a. PDF): probability that a randomly chosen value is </a:t>
            </a:r>
            <a:r>
              <a:rPr lang="en-US" sz="1600" b="1" dirty="0" err="1">
                <a:latin typeface="Helvetica"/>
                <a:cs typeface="Helvetica"/>
              </a:rPr>
              <a:t>x</a:t>
            </a:r>
            <a:r>
              <a:rPr lang="en-US" sz="1600" dirty="0">
                <a:latin typeface="Helvetica"/>
                <a:cs typeface="Helvetica"/>
              </a:rPr>
              <a:t/>
            </a:r>
            <a:br>
              <a:rPr lang="en-US" sz="1600" dirty="0">
                <a:latin typeface="Helvetica"/>
                <a:cs typeface="Helvetica"/>
              </a:rPr>
            </a:br>
            <a:r>
              <a:rPr lang="en-US" sz="1600" dirty="0">
                <a:latin typeface="Helvetica"/>
                <a:cs typeface="Helvetica"/>
              </a:rPr>
              <a:t/>
            </a:r>
            <a:br>
              <a:rPr lang="en-US" sz="1600" dirty="0">
                <a:latin typeface="Helvetica"/>
                <a:cs typeface="Helvetica"/>
              </a:rPr>
            </a:br>
            <a:r>
              <a:rPr lang="en-US" sz="1600" b="1" dirty="0" err="1">
                <a:latin typeface="Helvetica"/>
                <a:cs typeface="Helvetica"/>
              </a:rPr>
              <a:t>P(x</a:t>
            </a:r>
            <a:r>
              <a:rPr lang="en-US" sz="1600" b="1" dirty="0">
                <a:latin typeface="Helvetica"/>
                <a:cs typeface="Helvetica"/>
              </a:rPr>
              <a:t>) = (# values </a:t>
            </a:r>
            <a:r>
              <a:rPr lang="en-US" sz="1600" b="1" dirty="0" err="1">
                <a:latin typeface="Helvetica"/>
                <a:cs typeface="Helvetica"/>
              </a:rPr>
              <a:t>x</a:t>
            </a:r>
            <a:r>
              <a:rPr lang="en-US" sz="1600" b="1" dirty="0">
                <a:latin typeface="Helvetica"/>
                <a:cs typeface="Helvetica"/>
              </a:rPr>
              <a:t>) / N</a:t>
            </a:r>
            <a:br>
              <a:rPr lang="en-US" sz="1600" b="1" dirty="0">
                <a:latin typeface="Helvetica"/>
                <a:cs typeface="Helvetica"/>
              </a:rPr>
            </a:br>
            <a:r>
              <a:rPr lang="en-US" sz="1600" b="1" dirty="0">
                <a:latin typeface="Helvetica"/>
                <a:cs typeface="Helvetica"/>
              </a:rPr>
              <a:t/>
            </a:r>
            <a:br>
              <a:rPr lang="en-US" sz="1600" b="1" dirty="0">
                <a:latin typeface="Helvetica"/>
                <a:cs typeface="Helvetica"/>
              </a:rPr>
            </a:br>
            <a:r>
              <a:rPr lang="en-US" sz="1600" b="1" dirty="0" err="1">
                <a:latin typeface="Helvetica"/>
                <a:cs typeface="Helvetica"/>
              </a:rPr>
              <a:t>Σ</a:t>
            </a:r>
            <a:r>
              <a:rPr lang="en-US" sz="1600" b="1" baseline="-6000" dirty="0" err="1">
                <a:latin typeface="Helvetica"/>
                <a:cs typeface="Helvetica"/>
              </a:rPr>
              <a:t>i</a:t>
            </a:r>
            <a:r>
              <a:rPr lang="en-US" sz="1600" b="1" baseline="-6000" dirty="0">
                <a:latin typeface="Helvetica"/>
                <a:cs typeface="Helvetica"/>
              </a:rPr>
              <a:t> </a:t>
            </a:r>
            <a:r>
              <a:rPr lang="en-US" sz="1600" b="1" dirty="0" err="1">
                <a:latin typeface="Helvetica"/>
                <a:cs typeface="Helvetica"/>
              </a:rPr>
              <a:t>P(x</a:t>
            </a:r>
            <a:r>
              <a:rPr lang="en-US" sz="1600" b="1" baseline="-6000" dirty="0" err="1">
                <a:latin typeface="Helvetica"/>
                <a:cs typeface="Helvetica"/>
              </a:rPr>
              <a:t>i</a:t>
            </a:r>
            <a:r>
              <a:rPr lang="en-US" sz="1600" b="1" dirty="0">
                <a:latin typeface="Helvetica"/>
                <a:cs typeface="Helvetica"/>
              </a:rPr>
              <a:t>) = 1   always!</a:t>
            </a:r>
          </a:p>
        </p:txBody>
      </p:sp>
      <p:pic>
        <p:nvPicPr>
          <p:cNvPr id="187396" name="Picture 3"/>
          <p:cNvPicPr>
            <a:picLocks noChangeAspect="1" noChangeArrowheads="1"/>
          </p:cNvPicPr>
          <p:nvPr/>
        </p:nvPicPr>
        <p:blipFill>
          <a:blip r:embed="rId2"/>
          <a:srcRect/>
          <a:stretch>
            <a:fillRect/>
          </a:stretch>
        </p:blipFill>
        <p:spPr bwMode="auto">
          <a:xfrm>
            <a:off x="4338340" y="3040559"/>
            <a:ext cx="4277320" cy="3165574"/>
          </a:xfrm>
          <a:prstGeom prst="rect">
            <a:avLst/>
          </a:prstGeom>
          <a:noFill/>
          <a:ln w="12700">
            <a:noFill/>
            <a:miter lim="800000"/>
            <a:headEnd/>
            <a:tailEnd/>
          </a:ln>
        </p:spPr>
      </p:pic>
      <p:sp>
        <p:nvSpPr>
          <p:cNvPr id="6"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STATISTICS REMINDER</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9" name="TextBox 8"/>
          <p:cNvSpPr txBox="1"/>
          <p:nvPr/>
        </p:nvSpPr>
        <p:spPr>
          <a:xfrm>
            <a:off x="971550" y="4363165"/>
            <a:ext cx="2628900" cy="461665"/>
          </a:xfrm>
          <a:prstGeom prst="rect">
            <a:avLst/>
          </a:prstGeom>
          <a:noFill/>
        </p:spPr>
        <p:txBody>
          <a:bodyPr wrap="square" rtlCol="0">
            <a:spAutoFit/>
          </a:bodyPr>
          <a:lstStyle/>
          <a:p>
            <a:r>
              <a:rPr lang="en-US" sz="2400" b="1" dirty="0" smtClean="0">
                <a:latin typeface="Helvetica"/>
                <a:cs typeface="Helvetica"/>
              </a:rPr>
              <a:t>Histograms </a:t>
            </a:r>
            <a:r>
              <a:rPr lang="en-US" sz="2400" b="1" dirty="0" smtClean="0">
                <a:solidFill>
                  <a:srgbClr val="FF0000"/>
                </a:solidFill>
                <a:latin typeface="Helvetica"/>
                <a:cs typeface="Helvetica"/>
              </a:rPr>
              <a:t>&gt;&gt;&gt;</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1491" name="Rectangle 2"/>
          <p:cNvSpPr>
            <a:spLocks noGrp="1" noChangeArrowheads="1"/>
          </p:cNvSpPr>
          <p:nvPr>
            <p:ph type="body" idx="1"/>
          </p:nvPr>
        </p:nvSpPr>
        <p:spPr>
          <a:xfrm>
            <a:off x="191574" y="980197"/>
            <a:ext cx="8643938" cy="5471940"/>
          </a:xfrm>
        </p:spPr>
        <p:txBody>
          <a:bodyPr>
            <a:normAutofit/>
          </a:bodyPr>
          <a:lstStyle/>
          <a:p>
            <a:pPr marL="636218">
              <a:buNone/>
            </a:pPr>
            <a:r>
              <a:rPr lang="en-US" sz="2400" b="1" dirty="0">
                <a:latin typeface="Helvetica"/>
                <a:cs typeface="Helvetica"/>
              </a:rPr>
              <a:t>Degree distribution</a:t>
            </a:r>
            <a:r>
              <a:rPr lang="en-US" sz="2400" dirty="0">
                <a:latin typeface="Helvetica"/>
                <a:cs typeface="Helvetica"/>
              </a:rPr>
              <a:t> </a:t>
            </a:r>
            <a:r>
              <a:rPr lang="en-US" sz="1600" dirty="0" err="1">
                <a:latin typeface="Helvetica"/>
                <a:cs typeface="Helvetica"/>
              </a:rPr>
              <a:t>P(k</a:t>
            </a:r>
            <a:r>
              <a:rPr lang="en-US" sz="1600" dirty="0">
                <a:latin typeface="Helvetica"/>
                <a:cs typeface="Helvetica"/>
              </a:rPr>
              <a:t>): probability that </a:t>
            </a:r>
            <a:br>
              <a:rPr lang="en-US" sz="1600" dirty="0">
                <a:latin typeface="Helvetica"/>
                <a:cs typeface="Helvetica"/>
              </a:rPr>
            </a:br>
            <a:r>
              <a:rPr lang="en-US" sz="1600" dirty="0">
                <a:latin typeface="Helvetica"/>
                <a:cs typeface="Helvetica"/>
              </a:rPr>
              <a:t>a randomly chosen vertex has degree </a:t>
            </a:r>
            <a:r>
              <a:rPr lang="en-US" sz="1600" dirty="0" err="1" smtClean="0">
                <a:latin typeface="Helvetica"/>
                <a:cs typeface="Helvetica"/>
              </a:rPr>
              <a:t>k</a:t>
            </a:r>
            <a:endParaRPr lang="en-US" sz="1600" dirty="0" smtClean="0">
              <a:latin typeface="Helvetica"/>
              <a:cs typeface="Helvetica"/>
            </a:endParaRPr>
          </a:p>
          <a:p>
            <a:pPr marL="636218">
              <a:buNone/>
            </a:pPr>
            <a:endParaRPr lang="en-US" sz="1600" dirty="0" smtClean="0">
              <a:latin typeface="Helvetica"/>
              <a:cs typeface="Helvetica"/>
            </a:endParaRPr>
          </a:p>
          <a:p>
            <a:pPr marL="948746" lvl="1">
              <a:buNone/>
            </a:pPr>
            <a:r>
              <a:rPr lang="en-US" sz="1600" b="1" dirty="0" err="1">
                <a:latin typeface="Helvetica"/>
                <a:cs typeface="Helvetica"/>
              </a:rPr>
              <a:t>N</a:t>
            </a:r>
            <a:r>
              <a:rPr lang="en-US" sz="1600" b="1" baseline="-6000" dirty="0" err="1">
                <a:latin typeface="Helvetica"/>
                <a:cs typeface="Helvetica"/>
              </a:rPr>
              <a:t>k</a:t>
            </a:r>
            <a:r>
              <a:rPr lang="en-US" sz="1600" b="1" dirty="0">
                <a:latin typeface="Helvetica"/>
                <a:cs typeface="Helvetica"/>
              </a:rPr>
              <a:t> = # nodes with degree </a:t>
            </a:r>
            <a:r>
              <a:rPr lang="en-US" sz="1600" b="1" dirty="0" err="1">
                <a:latin typeface="Helvetica"/>
                <a:cs typeface="Helvetica"/>
              </a:rPr>
              <a:t>k</a:t>
            </a:r>
            <a:endParaRPr lang="en-US" sz="1600" b="1" dirty="0">
              <a:latin typeface="Helvetica"/>
              <a:cs typeface="Helvetica"/>
            </a:endParaRPr>
          </a:p>
          <a:p>
            <a:pPr marL="948746" lvl="1">
              <a:buNone/>
            </a:pPr>
            <a:r>
              <a:rPr lang="en-US" sz="1600" b="1" dirty="0" err="1">
                <a:latin typeface="Helvetica"/>
                <a:cs typeface="Helvetica"/>
              </a:rPr>
              <a:t>P(k</a:t>
            </a:r>
            <a:r>
              <a:rPr lang="en-US" sz="1600" b="1" dirty="0">
                <a:latin typeface="Helvetica"/>
                <a:cs typeface="Helvetica"/>
              </a:rPr>
              <a:t>) = </a:t>
            </a:r>
            <a:r>
              <a:rPr lang="en-US" sz="1600" b="1" dirty="0" err="1">
                <a:latin typeface="Helvetica"/>
                <a:cs typeface="Helvetica"/>
              </a:rPr>
              <a:t>N</a:t>
            </a:r>
            <a:r>
              <a:rPr lang="en-US" sz="1600" b="1" baseline="-6000" dirty="0" err="1">
                <a:latin typeface="Helvetica"/>
                <a:cs typeface="Helvetica"/>
              </a:rPr>
              <a:t>k</a:t>
            </a:r>
            <a:r>
              <a:rPr lang="en-US" sz="1600" b="1" dirty="0">
                <a:latin typeface="Helvetica"/>
                <a:ea typeface="Zapf Dingbats" pitchFamily="-112" charset="2"/>
                <a:cs typeface="Helvetica"/>
              </a:rPr>
              <a:t> / N     ➔   plot</a:t>
            </a:r>
            <a:endParaRPr lang="en-US" sz="1600" b="1" dirty="0">
              <a:latin typeface="Helvetica"/>
              <a:cs typeface="Helvetica"/>
            </a:endParaRPr>
          </a:p>
          <a:p>
            <a:pPr marL="636218">
              <a:buBlip>
                <a:blip r:embed="rId2"/>
              </a:buBlip>
            </a:pPr>
            <a:endParaRPr lang="en-US" sz="1600" dirty="0">
              <a:latin typeface="Helvetica"/>
              <a:cs typeface="Helvetica"/>
            </a:endParaRPr>
          </a:p>
          <a:p>
            <a:pPr marL="636218">
              <a:buBlip>
                <a:blip r:embed="rId2"/>
              </a:buBlip>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p:txBody>
      </p:sp>
      <p:grpSp>
        <p:nvGrpSpPr>
          <p:cNvPr id="2" name="Group 3"/>
          <p:cNvGrpSpPr>
            <a:grpSpLocks/>
          </p:cNvGrpSpPr>
          <p:nvPr/>
        </p:nvGrpSpPr>
        <p:grpSpPr bwMode="auto">
          <a:xfrm>
            <a:off x="5490047" y="2562344"/>
            <a:ext cx="2750344" cy="2400970"/>
            <a:chOff x="0" y="0"/>
            <a:chExt cx="2464" cy="2151"/>
          </a:xfrm>
        </p:grpSpPr>
        <p:sp>
          <p:nvSpPr>
            <p:cNvPr id="191526" name="Line 4"/>
            <p:cNvSpPr>
              <a:spLocks noChangeShapeType="1"/>
            </p:cNvSpPr>
            <p:nvPr/>
          </p:nvSpPr>
          <p:spPr bwMode="auto">
            <a:xfrm rot="10800000" flipH="1">
              <a:off x="474" y="0"/>
              <a:ext cx="1" cy="1761"/>
            </a:xfrm>
            <a:prstGeom prst="line">
              <a:avLst/>
            </a:prstGeom>
            <a:noFill/>
            <a:ln w="38100">
              <a:solidFill>
                <a:srgbClr val="000000"/>
              </a:solidFill>
              <a:round/>
              <a:headEnd/>
              <a:tailEnd type="triangle" w="med" len="med"/>
            </a:ln>
          </p:spPr>
          <p:txBody>
            <a:bodyPr lIns="0" tIns="0" rIns="0" bIns="0">
              <a:prstTxWarp prst="textNoShape">
                <a:avLst/>
              </a:prstTxWarp>
            </a:bodyPr>
            <a:lstStyle/>
            <a:p>
              <a:endParaRPr lang="en-US"/>
            </a:p>
          </p:txBody>
        </p:sp>
        <p:sp>
          <p:nvSpPr>
            <p:cNvPr id="191527" name="Line 5"/>
            <p:cNvSpPr>
              <a:spLocks noChangeShapeType="1"/>
            </p:cNvSpPr>
            <p:nvPr/>
          </p:nvSpPr>
          <p:spPr bwMode="auto">
            <a:xfrm>
              <a:off x="474" y="1761"/>
              <a:ext cx="1990" cy="2"/>
            </a:xfrm>
            <a:prstGeom prst="line">
              <a:avLst/>
            </a:prstGeom>
            <a:noFill/>
            <a:ln w="38100">
              <a:solidFill>
                <a:srgbClr val="000000"/>
              </a:solidFill>
              <a:round/>
              <a:headEnd/>
              <a:tailEnd type="triangle" w="med" len="med"/>
            </a:ln>
          </p:spPr>
          <p:txBody>
            <a:bodyPr lIns="0" tIns="0" rIns="0" bIns="0">
              <a:prstTxWarp prst="textNoShape">
                <a:avLst/>
              </a:prstTxWarp>
            </a:bodyPr>
            <a:lstStyle/>
            <a:p>
              <a:endParaRPr lang="en-US"/>
            </a:p>
          </p:txBody>
        </p:sp>
        <p:sp>
          <p:nvSpPr>
            <p:cNvPr id="191528" name="Rectangle 6"/>
            <p:cNvSpPr>
              <a:spLocks/>
            </p:cNvSpPr>
            <p:nvPr/>
          </p:nvSpPr>
          <p:spPr bwMode="auto">
            <a:xfrm>
              <a:off x="2204" y="1761"/>
              <a:ext cx="224" cy="390"/>
            </a:xfrm>
            <a:prstGeom prst="rect">
              <a:avLst/>
            </a:prstGeom>
            <a:noFill/>
            <a:ln w="12700">
              <a:noFill/>
              <a:miter lim="800000"/>
              <a:headEnd/>
              <a:tailEnd/>
            </a:ln>
          </p:spPr>
          <p:txBody>
            <a:bodyPr lIns="0" tIns="0" rIns="45155" bIns="0">
              <a:prstTxWarp prst="textNoShape">
                <a:avLst/>
              </a:prstTxWarp>
            </a:bodyPr>
            <a:lstStyle/>
            <a:p>
              <a:pPr marL="31253"/>
              <a:r>
                <a:rPr lang="en-US" sz="1400" b="1" i="1" dirty="0" err="1">
                  <a:solidFill>
                    <a:srgbClr val="000000"/>
                  </a:solidFill>
                  <a:latin typeface="Helvetica"/>
                  <a:ea typeface="Trebuchet MS" pitchFamily="-112" charset="0"/>
                  <a:cs typeface="Helvetica"/>
                  <a:sym typeface="Trebuchet MS" pitchFamily="-112" charset="0"/>
                </a:rPr>
                <a:t>k</a:t>
              </a:r>
              <a:endParaRPr lang="en-US" sz="1400" b="1" i="1" dirty="0">
                <a:solidFill>
                  <a:srgbClr val="000000"/>
                </a:solidFill>
                <a:latin typeface="Helvetica"/>
                <a:ea typeface="Trebuchet MS" pitchFamily="-112" charset="0"/>
                <a:cs typeface="Helvetica"/>
                <a:sym typeface="Trebuchet MS" pitchFamily="-112" charset="0"/>
              </a:endParaRPr>
            </a:p>
          </p:txBody>
        </p:sp>
        <p:sp>
          <p:nvSpPr>
            <p:cNvPr id="191529" name="Rectangle 7"/>
            <p:cNvSpPr>
              <a:spLocks/>
            </p:cNvSpPr>
            <p:nvPr/>
          </p:nvSpPr>
          <p:spPr bwMode="auto">
            <a:xfrm>
              <a:off x="0" y="99"/>
              <a:ext cx="477" cy="390"/>
            </a:xfrm>
            <a:prstGeom prst="rect">
              <a:avLst/>
            </a:prstGeom>
            <a:noFill/>
            <a:ln w="12700">
              <a:noFill/>
              <a:miter lim="800000"/>
              <a:headEnd/>
              <a:tailEnd/>
            </a:ln>
          </p:spPr>
          <p:txBody>
            <a:bodyPr lIns="0" tIns="0" rIns="45155" bIns="0">
              <a:prstTxWarp prst="textNoShape">
                <a:avLst/>
              </a:prstTxWarp>
            </a:bodyPr>
            <a:lstStyle/>
            <a:p>
              <a:pPr marL="31253" algn="r"/>
              <a:r>
                <a:rPr lang="en-US" sz="1400" b="1" i="1" dirty="0" err="1">
                  <a:solidFill>
                    <a:srgbClr val="000000"/>
                  </a:solidFill>
                  <a:latin typeface="Trebuchet MS" pitchFamily="-112" charset="0"/>
                  <a:ea typeface="Trebuchet MS" pitchFamily="-112" charset="0"/>
                  <a:cs typeface="Trebuchet MS" pitchFamily="-112" charset="0"/>
                  <a:sym typeface="Trebuchet MS" pitchFamily="-112" charset="0"/>
                </a:rPr>
                <a:t>P(k</a:t>
              </a:r>
              <a:r>
                <a:rPr lang="en-US" sz="1400" b="1" i="1" dirty="0">
                  <a:solidFill>
                    <a:srgbClr val="000000"/>
                  </a:solidFill>
                  <a:latin typeface="Trebuchet MS" pitchFamily="-112" charset="0"/>
                  <a:ea typeface="Trebuchet MS" pitchFamily="-112" charset="0"/>
                  <a:cs typeface="Trebuchet MS" pitchFamily="-112" charset="0"/>
                  <a:sym typeface="Trebuchet MS" pitchFamily="-112" charset="0"/>
                </a:rPr>
                <a:t>)</a:t>
              </a:r>
            </a:p>
          </p:txBody>
        </p:sp>
      </p:grpSp>
      <p:sp>
        <p:nvSpPr>
          <p:cNvPr id="191494" name="Rectangle 31"/>
          <p:cNvSpPr>
            <a:spLocks/>
          </p:cNvSpPr>
          <p:nvPr/>
        </p:nvSpPr>
        <p:spPr bwMode="auto">
          <a:xfrm>
            <a:off x="6273405" y="4620341"/>
            <a:ext cx="250031" cy="373931"/>
          </a:xfrm>
          <a:prstGeom prst="rect">
            <a:avLst/>
          </a:prstGeom>
          <a:noFill/>
          <a:ln w="12700">
            <a:noFill/>
            <a:miter lim="800000"/>
            <a:headEnd/>
            <a:tailEnd/>
          </a:ln>
        </p:spPr>
        <p:txBody>
          <a:bodyPr lIns="0" tIns="0" rIns="31748" bIns="0">
            <a:prstTxWarp prst="textNoShape">
              <a:avLst/>
            </a:prstTxWarp>
          </a:bodyPr>
          <a:lstStyle/>
          <a:p>
            <a:pPr marL="31253"/>
            <a:r>
              <a:rPr lang="en-US" sz="1200" b="1" dirty="0">
                <a:solidFill>
                  <a:srgbClr val="000000"/>
                </a:solidFill>
                <a:latin typeface="Helvetica"/>
                <a:ea typeface="Trebuchet MS" pitchFamily="-112" charset="0"/>
                <a:cs typeface="Helvetica"/>
                <a:sym typeface="Trebuchet MS" pitchFamily="-112" charset="0"/>
              </a:rPr>
              <a:t>1</a:t>
            </a:r>
          </a:p>
        </p:txBody>
      </p:sp>
      <p:sp>
        <p:nvSpPr>
          <p:cNvPr id="191495" name="Rectangle 32"/>
          <p:cNvSpPr>
            <a:spLocks/>
          </p:cNvSpPr>
          <p:nvPr/>
        </p:nvSpPr>
        <p:spPr bwMode="auto">
          <a:xfrm>
            <a:off x="6669883" y="4620341"/>
            <a:ext cx="250031" cy="373931"/>
          </a:xfrm>
          <a:prstGeom prst="rect">
            <a:avLst/>
          </a:prstGeom>
          <a:noFill/>
          <a:ln w="12700">
            <a:noFill/>
            <a:miter lim="800000"/>
            <a:headEnd/>
            <a:tailEnd/>
          </a:ln>
        </p:spPr>
        <p:txBody>
          <a:bodyPr lIns="0" tIns="0" rIns="31748" bIns="0">
            <a:prstTxWarp prst="textNoShape">
              <a:avLst/>
            </a:prstTxWarp>
          </a:bodyPr>
          <a:lstStyle/>
          <a:p>
            <a:pPr marL="31253"/>
            <a:r>
              <a:rPr lang="en-US" sz="1200" b="1" dirty="0">
                <a:solidFill>
                  <a:srgbClr val="000000"/>
                </a:solidFill>
                <a:latin typeface="Helvetica"/>
                <a:ea typeface="Trebuchet MS" pitchFamily="-112" charset="0"/>
                <a:cs typeface="Helvetica"/>
                <a:sym typeface="Trebuchet MS" pitchFamily="-112" charset="0"/>
              </a:rPr>
              <a:t>2</a:t>
            </a:r>
          </a:p>
        </p:txBody>
      </p:sp>
      <p:sp>
        <p:nvSpPr>
          <p:cNvPr id="191496" name="Rectangle 33"/>
          <p:cNvSpPr>
            <a:spLocks/>
          </p:cNvSpPr>
          <p:nvPr/>
        </p:nvSpPr>
        <p:spPr bwMode="auto">
          <a:xfrm>
            <a:off x="7053662" y="4620341"/>
            <a:ext cx="250031" cy="373931"/>
          </a:xfrm>
          <a:prstGeom prst="rect">
            <a:avLst/>
          </a:prstGeom>
          <a:noFill/>
          <a:ln w="12700">
            <a:noFill/>
            <a:miter lim="800000"/>
            <a:headEnd/>
            <a:tailEnd/>
          </a:ln>
        </p:spPr>
        <p:txBody>
          <a:bodyPr lIns="0" tIns="0" rIns="31748" bIns="0">
            <a:prstTxWarp prst="textNoShape">
              <a:avLst/>
            </a:prstTxWarp>
          </a:bodyPr>
          <a:lstStyle/>
          <a:p>
            <a:pPr marL="31253"/>
            <a:r>
              <a:rPr lang="en-US" sz="1200" b="1" dirty="0">
                <a:solidFill>
                  <a:srgbClr val="000000"/>
                </a:solidFill>
                <a:latin typeface="Helvetica"/>
                <a:ea typeface="Trebuchet MS" pitchFamily="-112" charset="0"/>
                <a:cs typeface="Helvetica"/>
                <a:sym typeface="Trebuchet MS" pitchFamily="-112" charset="0"/>
              </a:rPr>
              <a:t>3</a:t>
            </a:r>
          </a:p>
        </p:txBody>
      </p:sp>
      <p:sp>
        <p:nvSpPr>
          <p:cNvPr id="191497" name="Rectangle 34"/>
          <p:cNvSpPr>
            <a:spLocks/>
          </p:cNvSpPr>
          <p:nvPr/>
        </p:nvSpPr>
        <p:spPr bwMode="auto">
          <a:xfrm>
            <a:off x="7443790" y="4620341"/>
            <a:ext cx="250031" cy="373931"/>
          </a:xfrm>
          <a:prstGeom prst="rect">
            <a:avLst/>
          </a:prstGeom>
          <a:noFill/>
          <a:ln w="12700">
            <a:noFill/>
            <a:miter lim="800000"/>
            <a:headEnd/>
            <a:tailEnd/>
          </a:ln>
        </p:spPr>
        <p:txBody>
          <a:bodyPr lIns="0" tIns="0" rIns="31748" bIns="0">
            <a:prstTxWarp prst="textNoShape">
              <a:avLst/>
            </a:prstTxWarp>
          </a:bodyPr>
          <a:lstStyle/>
          <a:p>
            <a:pPr marL="31253"/>
            <a:r>
              <a:rPr lang="en-US" sz="1200" b="1" dirty="0">
                <a:solidFill>
                  <a:srgbClr val="000000"/>
                </a:solidFill>
                <a:latin typeface="Helvetica"/>
                <a:ea typeface="Trebuchet MS" pitchFamily="-112" charset="0"/>
                <a:cs typeface="Helvetica"/>
                <a:sym typeface="Trebuchet MS" pitchFamily="-112" charset="0"/>
              </a:rPr>
              <a:t>4</a:t>
            </a:r>
          </a:p>
        </p:txBody>
      </p:sp>
      <p:sp>
        <p:nvSpPr>
          <p:cNvPr id="191498" name="Rectangle 35"/>
          <p:cNvSpPr>
            <a:spLocks/>
          </p:cNvSpPr>
          <p:nvPr/>
        </p:nvSpPr>
        <p:spPr bwMode="auto">
          <a:xfrm>
            <a:off x="5582642" y="4204292"/>
            <a:ext cx="446484" cy="375047"/>
          </a:xfrm>
          <a:prstGeom prst="rect">
            <a:avLst/>
          </a:prstGeom>
          <a:noFill/>
          <a:ln w="12700">
            <a:noFill/>
            <a:miter lim="800000"/>
            <a:headEnd/>
            <a:tailEnd/>
          </a:ln>
        </p:spPr>
        <p:txBody>
          <a:bodyPr lIns="0" tIns="0" rIns="31748" bIns="0">
            <a:prstTxWarp prst="textNoShape">
              <a:avLst/>
            </a:prstTxWarp>
          </a:bodyPr>
          <a:lstStyle/>
          <a:p>
            <a:pPr marL="31253"/>
            <a:r>
              <a:rPr lang="en-US" sz="1200" b="1" i="1" dirty="0">
                <a:solidFill>
                  <a:srgbClr val="000000"/>
                </a:solidFill>
                <a:latin typeface="Helvetica"/>
                <a:ea typeface="Trebuchet MS" pitchFamily="-112" charset="0"/>
                <a:cs typeface="Helvetica"/>
                <a:sym typeface="Trebuchet MS" pitchFamily="-112" charset="0"/>
              </a:rPr>
              <a:t>0.1</a:t>
            </a:r>
          </a:p>
        </p:txBody>
      </p:sp>
      <p:sp>
        <p:nvSpPr>
          <p:cNvPr id="191499" name="Rectangle 36"/>
          <p:cNvSpPr>
            <a:spLocks/>
          </p:cNvSpPr>
          <p:nvPr/>
        </p:nvSpPr>
        <p:spPr bwMode="auto">
          <a:xfrm>
            <a:off x="5582642" y="3972121"/>
            <a:ext cx="446484" cy="375047"/>
          </a:xfrm>
          <a:prstGeom prst="rect">
            <a:avLst/>
          </a:prstGeom>
          <a:noFill/>
          <a:ln w="12700">
            <a:noFill/>
            <a:miter lim="800000"/>
            <a:headEnd/>
            <a:tailEnd/>
          </a:ln>
        </p:spPr>
        <p:txBody>
          <a:bodyPr lIns="0" tIns="0" rIns="31748" bIns="0">
            <a:prstTxWarp prst="textNoShape">
              <a:avLst/>
            </a:prstTxWarp>
          </a:bodyPr>
          <a:lstStyle/>
          <a:p>
            <a:pPr marL="31253"/>
            <a:r>
              <a:rPr lang="en-US" sz="1200" b="1" i="1" dirty="0">
                <a:solidFill>
                  <a:srgbClr val="000000"/>
                </a:solidFill>
                <a:latin typeface="Helvetica"/>
                <a:ea typeface="Trebuchet MS" pitchFamily="-112" charset="0"/>
                <a:cs typeface="Helvetica"/>
                <a:sym typeface="Trebuchet MS" pitchFamily="-112" charset="0"/>
              </a:rPr>
              <a:t>0.2</a:t>
            </a:r>
          </a:p>
        </p:txBody>
      </p:sp>
      <p:sp>
        <p:nvSpPr>
          <p:cNvPr id="191500" name="Rectangle 37"/>
          <p:cNvSpPr>
            <a:spLocks/>
          </p:cNvSpPr>
          <p:nvPr/>
        </p:nvSpPr>
        <p:spPr bwMode="auto">
          <a:xfrm>
            <a:off x="5582642" y="3748879"/>
            <a:ext cx="446484" cy="375047"/>
          </a:xfrm>
          <a:prstGeom prst="rect">
            <a:avLst/>
          </a:prstGeom>
          <a:noFill/>
          <a:ln w="12700">
            <a:noFill/>
            <a:miter lim="800000"/>
            <a:headEnd/>
            <a:tailEnd/>
          </a:ln>
        </p:spPr>
        <p:txBody>
          <a:bodyPr lIns="0" tIns="0" rIns="31748" bIns="0">
            <a:prstTxWarp prst="textNoShape">
              <a:avLst/>
            </a:prstTxWarp>
          </a:bodyPr>
          <a:lstStyle/>
          <a:p>
            <a:pPr marL="31253"/>
            <a:r>
              <a:rPr lang="en-US" sz="1200" b="1" i="1" dirty="0">
                <a:solidFill>
                  <a:srgbClr val="000000"/>
                </a:solidFill>
                <a:latin typeface="Helvetica"/>
                <a:ea typeface="Trebuchet MS" pitchFamily="-112" charset="0"/>
                <a:cs typeface="Helvetica"/>
                <a:sym typeface="Trebuchet MS" pitchFamily="-112" charset="0"/>
              </a:rPr>
              <a:t>0.3</a:t>
            </a:r>
          </a:p>
        </p:txBody>
      </p:sp>
      <p:sp>
        <p:nvSpPr>
          <p:cNvPr id="191501" name="Rectangle 38"/>
          <p:cNvSpPr>
            <a:spLocks/>
          </p:cNvSpPr>
          <p:nvPr/>
        </p:nvSpPr>
        <p:spPr bwMode="auto">
          <a:xfrm>
            <a:off x="5582642" y="3516706"/>
            <a:ext cx="446484" cy="375047"/>
          </a:xfrm>
          <a:prstGeom prst="rect">
            <a:avLst/>
          </a:prstGeom>
          <a:noFill/>
          <a:ln w="12700">
            <a:noFill/>
            <a:miter lim="800000"/>
            <a:headEnd/>
            <a:tailEnd/>
          </a:ln>
        </p:spPr>
        <p:txBody>
          <a:bodyPr lIns="0" tIns="0" rIns="31748" bIns="0">
            <a:prstTxWarp prst="textNoShape">
              <a:avLst/>
            </a:prstTxWarp>
          </a:bodyPr>
          <a:lstStyle/>
          <a:p>
            <a:pPr marL="31253"/>
            <a:r>
              <a:rPr lang="en-US" sz="1200" b="1" i="1" dirty="0">
                <a:solidFill>
                  <a:srgbClr val="000000"/>
                </a:solidFill>
                <a:latin typeface="Helvetica"/>
                <a:ea typeface="Trebuchet MS" pitchFamily="-112" charset="0"/>
                <a:cs typeface="Helvetica"/>
                <a:sym typeface="Trebuchet MS" pitchFamily="-112" charset="0"/>
              </a:rPr>
              <a:t>0.4</a:t>
            </a:r>
          </a:p>
        </p:txBody>
      </p:sp>
      <p:sp>
        <p:nvSpPr>
          <p:cNvPr id="191502" name="Rectangle 39"/>
          <p:cNvSpPr>
            <a:spLocks/>
          </p:cNvSpPr>
          <p:nvPr/>
        </p:nvSpPr>
        <p:spPr bwMode="auto">
          <a:xfrm>
            <a:off x="5582642" y="3284534"/>
            <a:ext cx="446484" cy="375047"/>
          </a:xfrm>
          <a:prstGeom prst="rect">
            <a:avLst/>
          </a:prstGeom>
          <a:noFill/>
          <a:ln w="12700">
            <a:noFill/>
            <a:miter lim="800000"/>
            <a:headEnd/>
            <a:tailEnd/>
          </a:ln>
        </p:spPr>
        <p:txBody>
          <a:bodyPr lIns="0" tIns="0" rIns="31748" bIns="0">
            <a:prstTxWarp prst="textNoShape">
              <a:avLst/>
            </a:prstTxWarp>
          </a:bodyPr>
          <a:lstStyle/>
          <a:p>
            <a:pPr marL="31253"/>
            <a:r>
              <a:rPr lang="en-US" sz="1200" b="1" i="1" dirty="0">
                <a:solidFill>
                  <a:srgbClr val="000000"/>
                </a:solidFill>
                <a:latin typeface="Helvetica"/>
                <a:ea typeface="Trebuchet MS" pitchFamily="-112" charset="0"/>
                <a:cs typeface="Helvetica"/>
                <a:sym typeface="Trebuchet MS" pitchFamily="-112" charset="0"/>
              </a:rPr>
              <a:t>0.5</a:t>
            </a:r>
          </a:p>
        </p:txBody>
      </p:sp>
      <p:sp>
        <p:nvSpPr>
          <p:cNvPr id="191503" name="Rectangle 40"/>
          <p:cNvSpPr>
            <a:spLocks/>
          </p:cNvSpPr>
          <p:nvPr/>
        </p:nvSpPr>
        <p:spPr bwMode="auto">
          <a:xfrm>
            <a:off x="5582642" y="3052363"/>
            <a:ext cx="446484" cy="375047"/>
          </a:xfrm>
          <a:prstGeom prst="rect">
            <a:avLst/>
          </a:prstGeom>
          <a:noFill/>
          <a:ln w="12700">
            <a:noFill/>
            <a:miter lim="800000"/>
            <a:headEnd/>
            <a:tailEnd/>
          </a:ln>
        </p:spPr>
        <p:txBody>
          <a:bodyPr lIns="0" tIns="0" rIns="31748" bIns="0">
            <a:prstTxWarp prst="textNoShape">
              <a:avLst/>
            </a:prstTxWarp>
          </a:bodyPr>
          <a:lstStyle/>
          <a:p>
            <a:pPr marL="31253"/>
            <a:r>
              <a:rPr lang="en-US" sz="1200" b="1" i="1" dirty="0">
                <a:solidFill>
                  <a:srgbClr val="000000"/>
                </a:solidFill>
                <a:latin typeface="Helvetica"/>
                <a:ea typeface="Trebuchet MS" pitchFamily="-112" charset="0"/>
                <a:cs typeface="Helvetica"/>
                <a:sym typeface="Trebuchet MS" pitchFamily="-112" charset="0"/>
              </a:rPr>
              <a:t>0.6</a:t>
            </a:r>
          </a:p>
        </p:txBody>
      </p:sp>
      <p:sp>
        <p:nvSpPr>
          <p:cNvPr id="42" name="Rectangle 41"/>
          <p:cNvSpPr/>
          <p:nvPr/>
        </p:nvSpPr>
        <p:spPr bwMode="auto">
          <a:xfrm>
            <a:off x="6169821" y="3107056"/>
            <a:ext cx="321469" cy="1393031"/>
          </a:xfrm>
          <a:prstGeom prst="rect">
            <a:avLst/>
          </a:prstGeom>
          <a:solidFill>
            <a:srgbClr val="0082E5">
              <a:alpha val="61960"/>
            </a:srgbClr>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algn="ctr" defTabSz="642915" fontAlgn="base">
              <a:spcBef>
                <a:spcPct val="0"/>
              </a:spcBef>
              <a:spcAft>
                <a:spcPct val="0"/>
              </a:spcAft>
            </a:pPr>
            <a:endParaRPr lang="en-US" sz="2800" dirty="0">
              <a:solidFill>
                <a:srgbClr val="727272"/>
              </a:solidFill>
              <a:latin typeface="Marker Felt" pitchFamily="-52" charset="0"/>
              <a:ea typeface="ヒラギノ明朝 ProN W3" pitchFamily="-52" charset="-128"/>
              <a:cs typeface="ヒラギノ明朝 ProN W3" pitchFamily="-52" charset="-128"/>
              <a:sym typeface="Marker Felt" pitchFamily="-52" charset="0"/>
            </a:endParaRPr>
          </a:p>
        </p:txBody>
      </p:sp>
      <p:sp>
        <p:nvSpPr>
          <p:cNvPr id="43" name="Rectangle 42"/>
          <p:cNvSpPr/>
          <p:nvPr/>
        </p:nvSpPr>
        <p:spPr bwMode="auto">
          <a:xfrm>
            <a:off x="6598446" y="4285775"/>
            <a:ext cx="267891" cy="214313"/>
          </a:xfrm>
          <a:prstGeom prst="rect">
            <a:avLst/>
          </a:prstGeom>
          <a:solidFill>
            <a:srgbClr val="0082E5">
              <a:alpha val="61960"/>
            </a:srgbClr>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algn="ctr" defTabSz="642915" fontAlgn="base">
              <a:spcBef>
                <a:spcPct val="0"/>
              </a:spcBef>
              <a:spcAft>
                <a:spcPct val="0"/>
              </a:spcAft>
            </a:pPr>
            <a:endParaRPr lang="en-US" sz="2800" dirty="0">
              <a:solidFill>
                <a:srgbClr val="727272"/>
              </a:solidFill>
              <a:latin typeface="Marker Felt" pitchFamily="-52" charset="0"/>
              <a:ea typeface="ヒラギノ明朝 ProN W3" pitchFamily="-52" charset="-128"/>
              <a:cs typeface="ヒラギノ明朝 ProN W3" pitchFamily="-52" charset="-128"/>
              <a:sym typeface="Marker Felt" pitchFamily="-52" charset="0"/>
            </a:endParaRPr>
          </a:p>
        </p:txBody>
      </p:sp>
      <p:sp>
        <p:nvSpPr>
          <p:cNvPr id="44" name="Rectangle 43"/>
          <p:cNvSpPr/>
          <p:nvPr/>
        </p:nvSpPr>
        <p:spPr bwMode="auto">
          <a:xfrm>
            <a:off x="6973492" y="4071461"/>
            <a:ext cx="267891" cy="428626"/>
          </a:xfrm>
          <a:prstGeom prst="rect">
            <a:avLst/>
          </a:prstGeom>
          <a:solidFill>
            <a:srgbClr val="0082E5">
              <a:alpha val="61960"/>
            </a:srgbClr>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algn="ctr" defTabSz="642915" fontAlgn="base">
              <a:spcBef>
                <a:spcPct val="0"/>
              </a:spcBef>
              <a:spcAft>
                <a:spcPct val="0"/>
              </a:spcAft>
            </a:pPr>
            <a:endParaRPr lang="en-US" sz="2800" dirty="0">
              <a:solidFill>
                <a:srgbClr val="727272"/>
              </a:solidFill>
              <a:latin typeface="Marker Felt" pitchFamily="-52" charset="0"/>
              <a:ea typeface="ヒラギノ明朝 ProN W3" pitchFamily="-52" charset="-128"/>
              <a:cs typeface="ヒラギノ明朝 ProN W3" pitchFamily="-52" charset="-128"/>
              <a:sym typeface="Marker Felt" pitchFamily="-52" charset="0"/>
            </a:endParaRPr>
          </a:p>
        </p:txBody>
      </p:sp>
      <p:sp>
        <p:nvSpPr>
          <p:cNvPr id="45" name="Rectangle 44"/>
          <p:cNvSpPr/>
          <p:nvPr/>
        </p:nvSpPr>
        <p:spPr bwMode="auto">
          <a:xfrm>
            <a:off x="7402117" y="4285775"/>
            <a:ext cx="214313" cy="214313"/>
          </a:xfrm>
          <a:prstGeom prst="rect">
            <a:avLst/>
          </a:prstGeom>
          <a:solidFill>
            <a:srgbClr val="0082E5">
              <a:alpha val="61960"/>
            </a:srgbClr>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algn="ctr" defTabSz="642915" fontAlgn="base">
              <a:spcBef>
                <a:spcPct val="0"/>
              </a:spcBef>
              <a:spcAft>
                <a:spcPct val="0"/>
              </a:spcAft>
            </a:pPr>
            <a:endParaRPr lang="en-US" sz="2800" dirty="0">
              <a:solidFill>
                <a:srgbClr val="727272"/>
              </a:solidFill>
              <a:latin typeface="Marker Felt" pitchFamily="-52" charset="0"/>
              <a:ea typeface="ヒラギノ明朝 ProN W3" pitchFamily="-52" charset="-128"/>
              <a:cs typeface="ヒラギノ明朝 ProN W3" pitchFamily="-52" charset="-128"/>
              <a:sym typeface="Marker Felt" pitchFamily="-52" charset="0"/>
            </a:endParaRPr>
          </a:p>
        </p:txBody>
      </p:sp>
      <p:sp>
        <p:nvSpPr>
          <p:cNvPr id="46"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DEGREE DISTRIBUTION</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grpSp>
        <p:nvGrpSpPr>
          <p:cNvPr id="3" name="Group 88"/>
          <p:cNvGrpSpPr/>
          <p:nvPr/>
        </p:nvGrpSpPr>
        <p:grpSpPr>
          <a:xfrm>
            <a:off x="939872" y="3256065"/>
            <a:ext cx="3403709" cy="2139751"/>
            <a:chOff x="2046119" y="2947624"/>
            <a:chExt cx="2764611" cy="1448317"/>
          </a:xfrm>
        </p:grpSpPr>
        <p:sp>
          <p:nvSpPr>
            <p:cNvPr id="48" name="Oval 47"/>
            <p:cNvSpPr/>
            <p:nvPr/>
          </p:nvSpPr>
          <p:spPr>
            <a:xfrm>
              <a:off x="2843415" y="4249102"/>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a:stCxn id="50" idx="6"/>
              <a:endCxn id="48" idx="2"/>
            </p:cNvCxnSpPr>
            <p:nvPr/>
          </p:nvCxnSpPr>
          <p:spPr>
            <a:xfrm>
              <a:off x="2192958" y="4242648"/>
              <a:ext cx="650457" cy="7987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2046119" y="4169228"/>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2520933" y="364727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071873" y="3094463"/>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094756" y="2947624"/>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995200" y="3334688"/>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466845" y="3305002"/>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792835" y="3661172"/>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164924" y="3014765"/>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4663891" y="3343117"/>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52" idx="5"/>
              <a:endCxn id="51" idx="1"/>
            </p:cNvCxnSpPr>
            <p:nvPr/>
          </p:nvCxnSpPr>
          <p:spPr>
            <a:xfrm rot="16200000" flipH="1">
              <a:off x="2145334" y="3271671"/>
              <a:ext cx="448976" cy="3452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51" idx="7"/>
              <a:endCxn id="53" idx="3"/>
            </p:cNvCxnSpPr>
            <p:nvPr/>
          </p:nvCxnSpPr>
          <p:spPr>
            <a:xfrm rot="5400000" flipH="1" flipV="1">
              <a:off x="2583357" y="3135871"/>
              <a:ext cx="595815" cy="46999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55" idx="6"/>
              <a:endCxn id="57" idx="3"/>
            </p:cNvCxnSpPr>
            <p:nvPr/>
          </p:nvCxnSpPr>
          <p:spPr>
            <a:xfrm flipV="1">
              <a:off x="3613684" y="3140100"/>
              <a:ext cx="572744" cy="23832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55" idx="6"/>
              <a:endCxn id="58" idx="2"/>
            </p:cNvCxnSpPr>
            <p:nvPr/>
          </p:nvCxnSpPr>
          <p:spPr>
            <a:xfrm>
              <a:off x="3613684" y="3378422"/>
              <a:ext cx="1050207" cy="381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55" idx="2"/>
            </p:cNvCxnSpPr>
            <p:nvPr/>
          </p:nvCxnSpPr>
          <p:spPr>
            <a:xfrm flipV="1">
              <a:off x="3142039" y="3378422"/>
              <a:ext cx="324806" cy="3811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54" idx="5"/>
              <a:endCxn id="56" idx="1"/>
            </p:cNvCxnSpPr>
            <p:nvPr/>
          </p:nvCxnSpPr>
          <p:spPr>
            <a:xfrm rot="16200000" flipH="1">
              <a:off x="3356111" y="3224447"/>
              <a:ext cx="222653" cy="6938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54" idx="0"/>
              <a:endCxn id="53" idx="4"/>
            </p:cNvCxnSpPr>
            <p:nvPr/>
          </p:nvCxnSpPr>
          <p:spPr>
            <a:xfrm rot="5400000" flipH="1" flipV="1">
              <a:off x="2998286" y="3164798"/>
              <a:ext cx="240225" cy="995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1" idx="6"/>
              <a:endCxn id="54" idx="3"/>
            </p:cNvCxnSpPr>
            <p:nvPr/>
          </p:nvCxnSpPr>
          <p:spPr>
            <a:xfrm flipV="1">
              <a:off x="2667772" y="3460023"/>
              <a:ext cx="348932" cy="2606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Box 4"/>
          <p:cNvSpPr txBox="1"/>
          <p:nvPr/>
        </p:nvSpPr>
        <p:spPr>
          <a:xfrm>
            <a:off x="228603" y="1181101"/>
            <a:ext cx="8686799" cy="1846659"/>
          </a:xfrm>
          <a:prstGeom prst="rect">
            <a:avLst/>
          </a:prstGeom>
          <a:noFill/>
        </p:spPr>
        <p:txBody>
          <a:bodyPr wrap="square" rtlCol="0">
            <a:spAutoFit/>
          </a:bodyPr>
          <a:lstStyle/>
          <a:p>
            <a:r>
              <a:rPr lang="en-US" sz="1600" dirty="0" smtClean="0">
                <a:solidFill>
                  <a:srgbClr val="800000"/>
                </a:solidFill>
                <a:latin typeface="Helvetica"/>
                <a:cs typeface="Helvetica"/>
              </a:rPr>
              <a:t>discrete representation: </a:t>
            </a:r>
            <a:r>
              <a:rPr lang="en-US" sz="1600" b="1" dirty="0" err="1" smtClean="0">
                <a:latin typeface="Helvetica"/>
                <a:cs typeface="Helvetica"/>
              </a:rPr>
              <a:t>p</a:t>
            </a:r>
            <a:r>
              <a:rPr lang="en-US" sz="1600" b="1" baseline="-25000" dirty="0" err="1" smtClean="0">
                <a:latin typeface="Helvetica"/>
                <a:cs typeface="Helvetica"/>
              </a:rPr>
              <a:t>k</a:t>
            </a:r>
            <a:r>
              <a:rPr lang="en-US" sz="1600" b="1" baseline="-25000" dirty="0" smtClean="0">
                <a:latin typeface="Helvetica"/>
                <a:cs typeface="Helvetica"/>
              </a:rPr>
              <a:t> </a:t>
            </a:r>
            <a:r>
              <a:rPr lang="en-US" sz="1600" dirty="0" smtClean="0">
                <a:latin typeface="Helvetica"/>
                <a:cs typeface="Helvetica"/>
              </a:rPr>
              <a:t>is the probability that a node has degree </a:t>
            </a:r>
            <a:r>
              <a:rPr lang="en-US" sz="1600" b="1" dirty="0" err="1" smtClean="0">
                <a:latin typeface="Helvetica"/>
                <a:cs typeface="Helvetica"/>
              </a:rPr>
              <a:t>k</a:t>
            </a:r>
            <a:r>
              <a:rPr lang="en-US" sz="1600" dirty="0" smtClean="0">
                <a:latin typeface="Helvetica"/>
                <a:cs typeface="Helvetica"/>
              </a:rPr>
              <a:t>. </a:t>
            </a:r>
          </a:p>
          <a:p>
            <a:endParaRPr lang="en-US" sz="1600" dirty="0" smtClean="0">
              <a:latin typeface="Helvetica"/>
              <a:cs typeface="Helvetica"/>
            </a:endParaRPr>
          </a:p>
          <a:p>
            <a:endParaRPr lang="en-US" sz="1600" dirty="0" smtClean="0">
              <a:latin typeface="Helvetica"/>
              <a:cs typeface="Helvetica"/>
            </a:endParaRPr>
          </a:p>
          <a:p>
            <a:r>
              <a:rPr lang="en-US" sz="1600" dirty="0" smtClean="0">
                <a:solidFill>
                  <a:srgbClr val="800000"/>
                </a:solidFill>
                <a:latin typeface="Helvetica"/>
                <a:cs typeface="Helvetica"/>
              </a:rPr>
              <a:t>continuum description: </a:t>
            </a:r>
            <a:r>
              <a:rPr lang="en-US" sz="1600" b="1" dirty="0" err="1" smtClean="0">
                <a:latin typeface="Helvetica"/>
                <a:cs typeface="Helvetica"/>
              </a:rPr>
              <a:t>P(k</a:t>
            </a:r>
            <a:r>
              <a:rPr lang="en-US" sz="1600" b="1" dirty="0" smtClean="0">
                <a:latin typeface="Helvetica"/>
                <a:cs typeface="Helvetica"/>
              </a:rPr>
              <a:t>)</a:t>
            </a:r>
            <a:r>
              <a:rPr lang="en-US" sz="1600" dirty="0" smtClean="0">
                <a:latin typeface="Helvetica"/>
                <a:cs typeface="Helvetica"/>
              </a:rPr>
              <a:t> is the </a:t>
            </a:r>
            <a:r>
              <a:rPr lang="en-US" sz="1600" dirty="0" err="1" smtClean="0">
                <a:latin typeface="Helvetica"/>
                <a:cs typeface="Helvetica"/>
              </a:rPr>
              <a:t>pdf</a:t>
            </a:r>
            <a:r>
              <a:rPr lang="en-US" sz="1600" dirty="0" smtClean="0">
                <a:latin typeface="Helvetica"/>
                <a:cs typeface="Helvetica"/>
              </a:rPr>
              <a:t> of the degrees, where</a:t>
            </a:r>
          </a:p>
          <a:p>
            <a:r>
              <a:rPr lang="en-US" sz="1600" dirty="0" smtClean="0">
                <a:latin typeface="Helvetica"/>
                <a:cs typeface="Helvetica"/>
              </a:rPr>
              <a:t> </a:t>
            </a:r>
          </a:p>
          <a:p>
            <a:r>
              <a:rPr lang="en-US" sz="1600" dirty="0" smtClean="0">
                <a:latin typeface="Helvetica"/>
                <a:cs typeface="Helvetica"/>
              </a:rPr>
              <a:t> </a:t>
            </a:r>
          </a:p>
          <a:p>
            <a:endParaRPr lang="en-US" dirty="0"/>
          </a:p>
        </p:txBody>
      </p:sp>
      <p:sp>
        <p:nvSpPr>
          <p:cNvPr id="7" name="Rectangle 6"/>
          <p:cNvSpPr/>
          <p:nvPr/>
        </p:nvSpPr>
        <p:spPr>
          <a:xfrm>
            <a:off x="228601" y="3429001"/>
            <a:ext cx="6858000" cy="830997"/>
          </a:xfrm>
          <a:prstGeom prst="rect">
            <a:avLst/>
          </a:prstGeom>
        </p:spPr>
        <p:txBody>
          <a:bodyPr wrap="square">
            <a:spAutoFit/>
          </a:bodyPr>
          <a:lstStyle/>
          <a:p>
            <a:r>
              <a:rPr lang="en-US" sz="1600" dirty="0" smtClean="0">
                <a:latin typeface="Helvetica"/>
                <a:cs typeface="Helvetica"/>
              </a:rPr>
              <a:t>represents the probability that a node’s degree is between </a:t>
            </a:r>
            <a:r>
              <a:rPr lang="en-US" sz="1600" b="1" dirty="0" smtClean="0">
                <a:latin typeface="Helvetica"/>
                <a:cs typeface="Helvetica"/>
              </a:rPr>
              <a:t>k</a:t>
            </a:r>
            <a:r>
              <a:rPr lang="en-US" sz="1600" b="1" baseline="-25000" dirty="0" smtClean="0">
                <a:latin typeface="Helvetica"/>
                <a:cs typeface="Helvetica"/>
              </a:rPr>
              <a:t>1</a:t>
            </a:r>
            <a:r>
              <a:rPr lang="en-US" sz="1600" dirty="0" smtClean="0">
                <a:latin typeface="Helvetica"/>
                <a:cs typeface="Helvetica"/>
              </a:rPr>
              <a:t> and </a:t>
            </a:r>
            <a:r>
              <a:rPr lang="en-US" sz="1600" b="1" dirty="0" smtClean="0">
                <a:latin typeface="Helvetica"/>
                <a:cs typeface="Helvetica"/>
              </a:rPr>
              <a:t>k</a:t>
            </a:r>
            <a:r>
              <a:rPr lang="en-US" sz="1600" b="1" baseline="-25000" dirty="0" smtClean="0">
                <a:latin typeface="Helvetica"/>
                <a:cs typeface="Helvetica"/>
              </a:rPr>
              <a:t>2</a:t>
            </a:r>
            <a:r>
              <a:rPr lang="en-US" sz="1600" dirty="0" smtClean="0">
                <a:latin typeface="Helvetica"/>
                <a:cs typeface="Helvetica"/>
              </a:rPr>
              <a:t>. </a:t>
            </a:r>
          </a:p>
          <a:p>
            <a:endParaRPr lang="en-US" sz="1600" dirty="0" smtClean="0">
              <a:latin typeface="Helvetica"/>
              <a:cs typeface="Helvetica"/>
            </a:endParaRPr>
          </a:p>
          <a:p>
            <a:r>
              <a:rPr lang="en-US" sz="1600" dirty="0" smtClean="0">
                <a:solidFill>
                  <a:srgbClr val="800000"/>
                </a:solidFill>
                <a:latin typeface="Helvetica"/>
                <a:cs typeface="Helvetica"/>
              </a:rPr>
              <a:t>Normalization condition:</a:t>
            </a:r>
            <a:endParaRPr lang="en-US" sz="1600" dirty="0">
              <a:solidFill>
                <a:srgbClr val="800000"/>
              </a:solidFill>
              <a:latin typeface="Helvetica"/>
              <a:cs typeface="Helvetica"/>
            </a:endParaRPr>
          </a:p>
        </p:txBody>
      </p:sp>
      <p:sp>
        <p:nvSpPr>
          <p:cNvPr id="8" name="Rectangle 7"/>
          <p:cNvSpPr/>
          <p:nvPr/>
        </p:nvSpPr>
        <p:spPr>
          <a:xfrm>
            <a:off x="349250" y="5288282"/>
            <a:ext cx="6172200" cy="615553"/>
          </a:xfrm>
          <a:prstGeom prst="rect">
            <a:avLst/>
          </a:prstGeom>
        </p:spPr>
        <p:txBody>
          <a:bodyPr wrap="square">
            <a:spAutoFit/>
          </a:bodyPr>
          <a:lstStyle/>
          <a:p>
            <a:r>
              <a:rPr lang="en-US" sz="1600" dirty="0" smtClean="0">
                <a:latin typeface="Helvetica"/>
                <a:cs typeface="Helvetica"/>
              </a:rPr>
              <a:t>, where </a:t>
            </a:r>
            <a:r>
              <a:rPr lang="en-US" sz="1600" dirty="0" err="1" smtClean="0">
                <a:latin typeface="Helvetica"/>
                <a:cs typeface="Helvetica"/>
              </a:rPr>
              <a:t>K</a:t>
            </a:r>
            <a:r>
              <a:rPr lang="en-US" sz="1600" baseline="-25000" dirty="0" err="1" smtClean="0">
                <a:latin typeface="Helvetica"/>
                <a:cs typeface="Helvetica"/>
              </a:rPr>
              <a:t>min</a:t>
            </a:r>
            <a:r>
              <a:rPr lang="en-US" sz="1600" dirty="0" smtClean="0">
                <a:latin typeface="Helvetica"/>
                <a:cs typeface="Helvetica"/>
              </a:rPr>
              <a:t> is the minimal degree in the network.</a:t>
            </a:r>
          </a:p>
          <a:p>
            <a:r>
              <a:rPr lang="en-US" dirty="0" smtClean="0"/>
              <a:t> </a:t>
            </a:r>
            <a:endParaRPr lang="en-US" dirty="0"/>
          </a:p>
        </p:txBody>
      </p:sp>
      <p:graphicFrame>
        <p:nvGraphicFramePr>
          <p:cNvPr id="11" name="Object 10"/>
          <p:cNvGraphicFramePr>
            <a:graphicFrameLocks noChangeAspect="1"/>
          </p:cNvGraphicFramePr>
          <p:nvPr/>
        </p:nvGraphicFramePr>
        <p:xfrm>
          <a:off x="2590800" y="2665413"/>
          <a:ext cx="990600" cy="763588"/>
        </p:xfrm>
        <a:graphic>
          <a:graphicData uri="http://schemas.openxmlformats.org/presentationml/2006/ole">
            <p:oleObj spid="_x0000_s63490" name="Equation" r:id="rId3" imgW="609600" imgH="469900" progId="Equation.3">
              <p:embed/>
            </p:oleObj>
          </a:graphicData>
        </a:graphic>
      </p:graphicFrame>
      <p:graphicFrame>
        <p:nvGraphicFramePr>
          <p:cNvPr id="106504" name="Object 8"/>
          <p:cNvGraphicFramePr>
            <a:graphicFrameLocks noChangeAspect="1"/>
          </p:cNvGraphicFramePr>
          <p:nvPr/>
        </p:nvGraphicFramePr>
        <p:xfrm>
          <a:off x="812802" y="4467472"/>
          <a:ext cx="887413" cy="701675"/>
        </p:xfrm>
        <a:graphic>
          <a:graphicData uri="http://schemas.openxmlformats.org/presentationml/2006/ole">
            <p:oleObj spid="_x0000_s63491" name="Equation" r:id="rId4" imgW="546100" imgH="431800" progId="Equation.3">
              <p:embed/>
            </p:oleObj>
          </a:graphicData>
        </a:graphic>
      </p:graphicFrame>
      <p:graphicFrame>
        <p:nvGraphicFramePr>
          <p:cNvPr id="106506" name="Object 10"/>
          <p:cNvGraphicFramePr>
            <a:graphicFrameLocks noChangeAspect="1"/>
          </p:cNvGraphicFramePr>
          <p:nvPr/>
        </p:nvGraphicFramePr>
        <p:xfrm>
          <a:off x="3692526" y="4479537"/>
          <a:ext cx="1362075" cy="742950"/>
        </p:xfrm>
        <a:graphic>
          <a:graphicData uri="http://schemas.openxmlformats.org/presentationml/2006/ole">
            <p:oleObj spid="_x0000_s63492" name="Equation" r:id="rId5" imgW="838200" imgH="457200" progId="Equation.3">
              <p:embed/>
            </p:oleObj>
          </a:graphicData>
        </a:graphic>
      </p:graphicFrame>
      <p:sp>
        <p:nvSpPr>
          <p:cNvPr id="10"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DEGREE DISTRIBUTION </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mlk-145145.jpg"/>
          <p:cNvPicPr>
            <a:picLocks noChangeAspect="1"/>
          </p:cNvPicPr>
          <p:nvPr/>
        </p:nvPicPr>
        <p:blipFill>
          <a:blip r:embed="rId2"/>
          <a:stretch>
            <a:fillRect/>
          </a:stretch>
        </p:blipFill>
        <p:spPr>
          <a:xfrm>
            <a:off x="0" y="24766"/>
            <a:ext cx="9144000" cy="6858000"/>
          </a:xfrm>
          <a:prstGeom prst="rect">
            <a:avLst/>
          </a:prstGeom>
        </p:spPr>
      </p:pic>
      <p:sp>
        <p:nvSpPr>
          <p:cNvPr id="5"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425450" y="5325070"/>
            <a:ext cx="6172200" cy="738664"/>
          </a:xfrm>
          <a:prstGeom prst="rect">
            <a:avLst/>
          </a:prstGeom>
          <a:noFill/>
          <a:ln w="9525">
            <a:noFill/>
            <a:miter lim="800000"/>
            <a:headEnd/>
            <a:tailEnd/>
          </a:ln>
        </p:spPr>
        <p:txBody>
          <a:bodyPr>
            <a:prstTxWarp prst="textNoShape">
              <a:avLst/>
            </a:prstTxWarp>
            <a:spAutoFit/>
          </a:bodyPr>
          <a:lstStyle/>
          <a:p>
            <a:pPr eaLnBrk="1" hangingPunct="1"/>
            <a:endParaRPr lang="en-US" dirty="0" smtClean="0"/>
          </a:p>
          <a:p>
            <a:pPr eaLnBrk="1" hangingPunct="1"/>
            <a:endParaRPr lang="en-US" sz="2400" dirty="0"/>
          </a:p>
        </p:txBody>
      </p:sp>
      <p:sp>
        <p:nvSpPr>
          <p:cNvPr id="6" name="Rectangle 5"/>
          <p:cNvSpPr/>
          <p:nvPr/>
        </p:nvSpPr>
        <p:spPr>
          <a:xfrm>
            <a:off x="127005" y="973016"/>
            <a:ext cx="8267320" cy="1077218"/>
          </a:xfrm>
          <a:prstGeom prst="rect">
            <a:avLst/>
          </a:prstGeom>
        </p:spPr>
        <p:txBody>
          <a:bodyPr wrap="none">
            <a:spAutoFit/>
          </a:bodyPr>
          <a:lstStyle/>
          <a:p>
            <a:r>
              <a:rPr lang="en-US" sz="1600" dirty="0" smtClean="0">
                <a:latin typeface="Helvetica"/>
                <a:cs typeface="Helvetica"/>
              </a:rPr>
              <a:t>A </a:t>
            </a:r>
            <a:r>
              <a:rPr lang="en-US" sz="1600" i="1" dirty="0" smtClean="0">
                <a:latin typeface="Helvetica"/>
                <a:cs typeface="Helvetica"/>
              </a:rPr>
              <a:t>path is </a:t>
            </a:r>
            <a:r>
              <a:rPr lang="en-US" sz="1600" dirty="0" smtClean="0">
                <a:latin typeface="Helvetica"/>
                <a:cs typeface="Helvetica"/>
              </a:rPr>
              <a:t>a sequence of nodes in which  each node is adjacent to the next one</a:t>
            </a:r>
          </a:p>
          <a:p>
            <a:endParaRPr lang="en-US" sz="1600" dirty="0" smtClean="0">
              <a:latin typeface="Helvetica"/>
              <a:cs typeface="Helvetica"/>
            </a:endParaRPr>
          </a:p>
          <a:p>
            <a:r>
              <a:rPr lang="en-US" sz="1600" i="1" dirty="0" smtClean="0">
                <a:latin typeface="Helvetica"/>
                <a:cs typeface="Helvetica"/>
              </a:rPr>
              <a:t>P</a:t>
            </a:r>
            <a:r>
              <a:rPr lang="en-US" sz="1600" i="1" baseline="-25000" dirty="0" smtClean="0">
                <a:latin typeface="Helvetica"/>
                <a:cs typeface="Helvetica"/>
              </a:rPr>
              <a:t>i0,in  </a:t>
            </a:r>
            <a:r>
              <a:rPr lang="en-US" sz="1600" dirty="0" smtClean="0">
                <a:latin typeface="Helvetica"/>
                <a:cs typeface="Helvetica"/>
              </a:rPr>
              <a:t>of length </a:t>
            </a:r>
            <a:r>
              <a:rPr lang="en-US" sz="1600" i="1" dirty="0" err="1" smtClean="0">
                <a:latin typeface="Helvetica"/>
                <a:cs typeface="Helvetica"/>
              </a:rPr>
              <a:t>n</a:t>
            </a:r>
            <a:r>
              <a:rPr lang="en-US" sz="1600" i="1" dirty="0" smtClean="0">
                <a:latin typeface="Helvetica"/>
                <a:cs typeface="Helvetica"/>
              </a:rPr>
              <a:t> </a:t>
            </a:r>
            <a:r>
              <a:rPr lang="en-US" sz="1600" dirty="0" smtClean="0">
                <a:latin typeface="Helvetica"/>
                <a:cs typeface="Helvetica"/>
              </a:rPr>
              <a:t>between nodes i</a:t>
            </a:r>
            <a:r>
              <a:rPr lang="en-US" sz="1600" baseline="-25000" dirty="0" smtClean="0">
                <a:latin typeface="Helvetica"/>
                <a:cs typeface="Helvetica"/>
              </a:rPr>
              <a:t>0</a:t>
            </a:r>
            <a:r>
              <a:rPr lang="en-US" sz="1600" dirty="0" smtClean="0">
                <a:latin typeface="Helvetica"/>
                <a:cs typeface="Helvetica"/>
              </a:rPr>
              <a:t> and i</a:t>
            </a:r>
            <a:r>
              <a:rPr lang="en-US" sz="1600" baseline="-25000" dirty="0" smtClean="0">
                <a:latin typeface="Helvetica"/>
                <a:cs typeface="Helvetica"/>
              </a:rPr>
              <a:t>n </a:t>
            </a:r>
            <a:r>
              <a:rPr lang="en-US" sz="1600" dirty="0" smtClean="0">
                <a:latin typeface="Helvetica"/>
                <a:cs typeface="Helvetica"/>
              </a:rPr>
              <a:t>is an ordered collection of </a:t>
            </a:r>
            <a:r>
              <a:rPr lang="en-US" sz="1600" i="1" dirty="0" smtClean="0">
                <a:latin typeface="Helvetica"/>
                <a:cs typeface="Helvetica"/>
              </a:rPr>
              <a:t>n+1</a:t>
            </a:r>
            <a:r>
              <a:rPr lang="en-US" sz="1600" dirty="0" smtClean="0">
                <a:latin typeface="Helvetica"/>
                <a:cs typeface="Helvetica"/>
              </a:rPr>
              <a:t> nodes and </a:t>
            </a:r>
            <a:r>
              <a:rPr lang="en-US" sz="1600" i="1" dirty="0" err="1" smtClean="0">
                <a:latin typeface="Helvetica"/>
                <a:cs typeface="Helvetica"/>
              </a:rPr>
              <a:t>n</a:t>
            </a:r>
            <a:r>
              <a:rPr lang="en-US" sz="1600" dirty="0" smtClean="0">
                <a:latin typeface="Helvetica"/>
                <a:cs typeface="Helvetica"/>
              </a:rPr>
              <a:t> links </a:t>
            </a:r>
          </a:p>
          <a:p>
            <a:r>
              <a:rPr lang="en-US" sz="1600" dirty="0" smtClean="0">
                <a:latin typeface="Helvetica"/>
                <a:cs typeface="Helvetica"/>
              </a:rPr>
              <a:t> </a:t>
            </a:r>
            <a:endParaRPr lang="en-US" sz="1600" dirty="0">
              <a:latin typeface="Helvetica"/>
              <a:cs typeface="Helvetica"/>
            </a:endParaRPr>
          </a:p>
        </p:txBody>
      </p:sp>
      <p:graphicFrame>
        <p:nvGraphicFramePr>
          <p:cNvPr id="191491" name="Object 3"/>
          <p:cNvGraphicFramePr>
            <a:graphicFrameLocks noChangeAspect="1"/>
          </p:cNvGraphicFramePr>
          <p:nvPr/>
        </p:nvGraphicFramePr>
        <p:xfrm>
          <a:off x="425450" y="2076351"/>
          <a:ext cx="2525712" cy="406400"/>
        </p:xfrm>
        <a:graphic>
          <a:graphicData uri="http://schemas.openxmlformats.org/presentationml/2006/ole">
            <p:oleObj spid="_x0000_s65538" name="Equation" r:id="rId3" imgW="1104900" imgH="177800" progId="Equation.3">
              <p:embed/>
            </p:oleObj>
          </a:graphicData>
        </a:graphic>
      </p:graphicFrame>
      <p:graphicFrame>
        <p:nvGraphicFramePr>
          <p:cNvPr id="191492" name="Object 4"/>
          <p:cNvGraphicFramePr>
            <a:graphicFrameLocks noChangeAspect="1"/>
          </p:cNvGraphicFramePr>
          <p:nvPr/>
        </p:nvGraphicFramePr>
        <p:xfrm>
          <a:off x="3409208" y="2076351"/>
          <a:ext cx="4847771" cy="406400"/>
        </p:xfrm>
        <a:graphic>
          <a:graphicData uri="http://schemas.openxmlformats.org/presentationml/2006/ole">
            <p:oleObj spid="_x0000_s65539" name="Equation" r:id="rId4" imgW="2120900" imgH="177800" progId="Equation.3">
              <p:embed/>
            </p:oleObj>
          </a:graphicData>
        </a:graphic>
      </p:graphicFrame>
      <p:sp>
        <p:nvSpPr>
          <p:cNvPr id="11" name="Rectangle 10"/>
          <p:cNvSpPr/>
          <p:nvPr/>
        </p:nvSpPr>
        <p:spPr>
          <a:xfrm>
            <a:off x="415887" y="3386982"/>
            <a:ext cx="5220495" cy="2800766"/>
          </a:xfrm>
          <a:prstGeom prst="rect">
            <a:avLst/>
          </a:prstGeom>
        </p:spPr>
        <p:txBody>
          <a:bodyPr wrap="square">
            <a:spAutoFit/>
          </a:bodyPr>
          <a:lstStyle/>
          <a:p>
            <a:pPr>
              <a:buFont typeface="Arial"/>
              <a:buChar char="•"/>
            </a:pPr>
            <a:r>
              <a:rPr lang="en-US" sz="1600" dirty="0" smtClean="0">
                <a:latin typeface="Helvetica"/>
                <a:cs typeface="Helvetica"/>
              </a:rPr>
              <a:t>A path can intersect itself and pass through the same link repeatedly. Each time a link is crossed, it is counted separately </a:t>
            </a:r>
          </a:p>
          <a:p>
            <a:endParaRPr lang="en-US" sz="1600" dirty="0" smtClean="0">
              <a:latin typeface="Helvetica"/>
              <a:cs typeface="Helvetica"/>
            </a:endParaRPr>
          </a:p>
          <a:p>
            <a:pPr>
              <a:buFont typeface="Arial"/>
              <a:buChar char="•"/>
            </a:pPr>
            <a:r>
              <a:rPr lang="en-US" sz="1600" dirty="0" smtClean="0">
                <a:latin typeface="Helvetica"/>
                <a:cs typeface="Helvetica"/>
              </a:rPr>
              <a:t>A legitimate path on the graph on the right:  </a:t>
            </a:r>
            <a:r>
              <a:rPr lang="en-US" sz="1600" b="1" dirty="0" smtClean="0">
                <a:latin typeface="Helvetica"/>
                <a:cs typeface="Helvetica"/>
              </a:rPr>
              <a:t>ABCBCADEEBA</a:t>
            </a:r>
          </a:p>
          <a:p>
            <a:endParaRPr lang="en-US" sz="1600" b="1" dirty="0" smtClean="0">
              <a:latin typeface="Helvetica"/>
              <a:cs typeface="Helvetica"/>
            </a:endParaRPr>
          </a:p>
          <a:p>
            <a:pPr>
              <a:buFont typeface="Arial"/>
              <a:buChar char="•"/>
            </a:pPr>
            <a:r>
              <a:rPr lang="en-US" sz="1600" b="1" dirty="0" smtClean="0">
                <a:latin typeface="Helvetica"/>
                <a:cs typeface="Helvetica"/>
              </a:rPr>
              <a:t> </a:t>
            </a:r>
            <a:r>
              <a:rPr lang="en-US" sz="1600" dirty="0" smtClean="0">
                <a:latin typeface="Helvetica"/>
                <a:cs typeface="Helvetica"/>
              </a:rPr>
              <a:t>In a directed network, the path can follow only the direction of an arrow. </a:t>
            </a:r>
          </a:p>
          <a:p>
            <a:pPr>
              <a:buFont typeface="Arial"/>
              <a:buChar char="•"/>
            </a:pPr>
            <a:endParaRPr lang="en-US" sz="1600" b="1" dirty="0" smtClean="0">
              <a:latin typeface="Helvetica"/>
              <a:cs typeface="Helvetica"/>
            </a:endParaRPr>
          </a:p>
          <a:p>
            <a:endParaRPr lang="en-US" sz="1600" dirty="0">
              <a:latin typeface="Helvetica"/>
              <a:cs typeface="Helvetica"/>
            </a:endParaRPr>
          </a:p>
        </p:txBody>
      </p:sp>
      <p:sp>
        <p:nvSpPr>
          <p:cNvPr id="10"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PATHS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pic>
        <p:nvPicPr>
          <p:cNvPr id="14" name="Picture 13" descr="35.png"/>
          <p:cNvPicPr>
            <a:picLocks noChangeAspect="1"/>
          </p:cNvPicPr>
          <p:nvPr/>
        </p:nvPicPr>
        <p:blipFill>
          <a:blip r:embed="rId5"/>
          <a:stretch>
            <a:fillRect/>
          </a:stretch>
        </p:blipFill>
        <p:spPr>
          <a:xfrm>
            <a:off x="5833094" y="2705130"/>
            <a:ext cx="3063257" cy="1883592"/>
          </a:xfrm>
          <a:prstGeom prst="rect">
            <a:avLst/>
          </a:prstGeom>
        </p:spPr>
      </p:pic>
      <p:sp>
        <p:nvSpPr>
          <p:cNvPr id="15" name="Rectangle 2"/>
          <p:cNvSpPr>
            <a:spLocks/>
          </p:cNvSpPr>
          <p:nvPr/>
        </p:nvSpPr>
        <p:spPr bwMode="auto">
          <a:xfrm>
            <a:off x="7377090" y="33909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16" name="Rectangle 2"/>
          <p:cNvSpPr>
            <a:spLocks/>
          </p:cNvSpPr>
          <p:nvPr/>
        </p:nvSpPr>
        <p:spPr bwMode="auto">
          <a:xfrm>
            <a:off x="8704240" y="274673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17" name="Rectangle 2"/>
          <p:cNvSpPr>
            <a:spLocks/>
          </p:cNvSpPr>
          <p:nvPr/>
        </p:nvSpPr>
        <p:spPr bwMode="auto">
          <a:xfrm>
            <a:off x="8524830" y="416814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18" name="Rectangle 2"/>
          <p:cNvSpPr>
            <a:spLocks/>
          </p:cNvSpPr>
          <p:nvPr/>
        </p:nvSpPr>
        <p:spPr bwMode="auto">
          <a:xfrm>
            <a:off x="7309610" y="4581102"/>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19" name="Rectangle 2"/>
          <p:cNvSpPr>
            <a:spLocks/>
          </p:cNvSpPr>
          <p:nvPr/>
        </p:nvSpPr>
        <p:spPr bwMode="auto">
          <a:xfrm>
            <a:off x="6265840" y="3885581"/>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Box 4"/>
          <p:cNvSpPr txBox="1"/>
          <p:nvPr/>
        </p:nvSpPr>
        <p:spPr>
          <a:xfrm>
            <a:off x="165100" y="876301"/>
            <a:ext cx="8915400" cy="1692771"/>
          </a:xfrm>
          <a:prstGeom prst="rect">
            <a:avLst/>
          </a:prstGeom>
          <a:noFill/>
        </p:spPr>
        <p:txBody>
          <a:bodyPr wrap="square" rtlCol="0">
            <a:spAutoFit/>
          </a:bodyPr>
          <a:lstStyle/>
          <a:p>
            <a:r>
              <a:rPr lang="en-US" sz="2400" b="1" dirty="0" err="1" smtClean="0">
                <a:latin typeface="Helvetica"/>
                <a:cs typeface="Helvetica"/>
              </a:rPr>
              <a:t>N</a:t>
            </a:r>
            <a:r>
              <a:rPr lang="en-US" sz="2400" b="1" baseline="-25000" dirty="0" err="1" smtClean="0">
                <a:latin typeface="Helvetica"/>
                <a:cs typeface="Helvetica"/>
              </a:rPr>
              <a:t>ij</a:t>
            </a:r>
            <a:r>
              <a:rPr lang="en-US" sz="2400" b="1" dirty="0" err="1" smtClean="0">
                <a:latin typeface="Helvetica"/>
                <a:cs typeface="Helvetica"/>
              </a:rPr>
              <a:t>,number</a:t>
            </a:r>
            <a:r>
              <a:rPr lang="en-US" sz="2400" b="1" dirty="0" smtClean="0">
                <a:latin typeface="Helvetica"/>
                <a:cs typeface="Helvetica"/>
              </a:rPr>
              <a:t> of paths between any two nodes </a:t>
            </a:r>
            <a:r>
              <a:rPr lang="en-US" sz="2400" b="1" i="1" dirty="0" err="1" smtClean="0">
                <a:latin typeface="Helvetica"/>
                <a:cs typeface="Helvetica"/>
              </a:rPr>
              <a:t>i</a:t>
            </a:r>
            <a:r>
              <a:rPr lang="en-US" sz="2400" b="1" dirty="0" smtClean="0">
                <a:latin typeface="Helvetica"/>
                <a:cs typeface="Helvetica"/>
              </a:rPr>
              <a:t> and </a:t>
            </a:r>
            <a:r>
              <a:rPr lang="en-US" sz="2400" b="1" i="1" dirty="0" err="1" smtClean="0">
                <a:latin typeface="Helvetica"/>
                <a:cs typeface="Helvetica"/>
              </a:rPr>
              <a:t>j</a:t>
            </a:r>
            <a:r>
              <a:rPr lang="en-US" sz="2400" b="1" dirty="0" smtClean="0">
                <a:latin typeface="Helvetica"/>
                <a:cs typeface="Helvetica"/>
              </a:rPr>
              <a:t>: </a:t>
            </a:r>
          </a:p>
          <a:p>
            <a:r>
              <a:rPr lang="en-US" sz="1600" dirty="0" smtClean="0">
                <a:latin typeface="Helvetica"/>
                <a:cs typeface="Helvetica"/>
              </a:rPr>
              <a:t> </a:t>
            </a:r>
          </a:p>
          <a:p>
            <a:pPr lvl="0"/>
            <a:r>
              <a:rPr lang="en-US" sz="1600" b="1" i="1" u="sng" dirty="0" smtClean="0">
                <a:latin typeface="Helvetica"/>
                <a:cs typeface="Helvetica"/>
              </a:rPr>
              <a:t>Length </a:t>
            </a:r>
            <a:r>
              <a:rPr lang="en-US" sz="1600" b="1" i="1" u="sng" dirty="0" err="1" smtClean="0">
                <a:latin typeface="Helvetica"/>
                <a:cs typeface="Helvetica"/>
              </a:rPr>
              <a:t>n</a:t>
            </a:r>
            <a:r>
              <a:rPr lang="en-US" sz="1600" b="1" i="1" u="sng" dirty="0" smtClean="0">
                <a:latin typeface="Helvetica"/>
                <a:cs typeface="Helvetica"/>
              </a:rPr>
              <a:t>=1</a:t>
            </a:r>
            <a:r>
              <a:rPr lang="en-US" sz="1600" b="1" u="sng" dirty="0" smtClean="0">
                <a:latin typeface="Helvetica"/>
                <a:cs typeface="Helvetica"/>
              </a:rPr>
              <a:t>:</a:t>
            </a:r>
            <a:r>
              <a:rPr lang="en-US" sz="1600" b="1" dirty="0" smtClean="0">
                <a:latin typeface="Helvetica"/>
                <a:cs typeface="Helvetica"/>
              </a:rPr>
              <a:t> </a:t>
            </a:r>
            <a:r>
              <a:rPr lang="en-US" sz="1600" dirty="0" smtClean="0">
                <a:latin typeface="Helvetica"/>
                <a:cs typeface="Helvetica"/>
              </a:rPr>
              <a:t>If there is a link between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then </a:t>
            </a:r>
            <a:r>
              <a:rPr lang="en-US" sz="1600" dirty="0" err="1" smtClean="0">
                <a:latin typeface="Helvetica"/>
                <a:cs typeface="Helvetica"/>
              </a:rPr>
              <a:t>A</a:t>
            </a:r>
            <a:r>
              <a:rPr lang="en-US" sz="1600" baseline="-25000" dirty="0" err="1" smtClean="0">
                <a:latin typeface="Helvetica"/>
                <a:cs typeface="Helvetica"/>
              </a:rPr>
              <a:t>ij</a:t>
            </a:r>
            <a:r>
              <a:rPr lang="en-US" sz="1600" dirty="0" smtClean="0">
                <a:latin typeface="Helvetica"/>
                <a:cs typeface="Helvetica"/>
              </a:rPr>
              <a:t>=1 and </a:t>
            </a:r>
            <a:r>
              <a:rPr lang="en-US" sz="1600" dirty="0" err="1" smtClean="0">
                <a:latin typeface="Helvetica"/>
                <a:cs typeface="Helvetica"/>
              </a:rPr>
              <a:t>A</a:t>
            </a:r>
            <a:r>
              <a:rPr lang="en-US" sz="1600" baseline="-25000" dirty="0" err="1" smtClean="0">
                <a:latin typeface="Helvetica"/>
                <a:cs typeface="Helvetica"/>
              </a:rPr>
              <a:t>ij</a:t>
            </a:r>
            <a:r>
              <a:rPr lang="en-US" sz="1600" dirty="0" smtClean="0">
                <a:latin typeface="Helvetica"/>
                <a:cs typeface="Helvetica"/>
              </a:rPr>
              <a:t>=0 otherwise. </a:t>
            </a:r>
          </a:p>
          <a:p>
            <a:pPr lvl="0"/>
            <a:endParaRPr lang="en-US" sz="1600" dirty="0" smtClean="0">
              <a:latin typeface="Helvetica"/>
              <a:cs typeface="Helvetica"/>
            </a:endParaRPr>
          </a:p>
          <a:p>
            <a:pPr lvl="0"/>
            <a:r>
              <a:rPr lang="en-US" sz="1600" b="1" i="1" u="sng" dirty="0" smtClean="0">
                <a:latin typeface="Helvetica"/>
                <a:cs typeface="Helvetica"/>
              </a:rPr>
              <a:t>Length </a:t>
            </a:r>
            <a:r>
              <a:rPr lang="en-US" sz="1600" b="1" i="1" u="sng" dirty="0" err="1" smtClean="0">
                <a:latin typeface="Helvetica"/>
                <a:cs typeface="Helvetica"/>
              </a:rPr>
              <a:t>n</a:t>
            </a:r>
            <a:r>
              <a:rPr lang="en-US" sz="1600" b="1" i="1" u="sng" dirty="0" smtClean="0">
                <a:latin typeface="Helvetica"/>
                <a:cs typeface="Helvetica"/>
              </a:rPr>
              <a:t>=2:</a:t>
            </a:r>
            <a:r>
              <a:rPr lang="en-US" sz="1600" b="1" i="1" dirty="0" smtClean="0">
                <a:latin typeface="Helvetica"/>
                <a:cs typeface="Helvetica"/>
              </a:rPr>
              <a:t> </a:t>
            </a:r>
            <a:r>
              <a:rPr lang="en-US" sz="1600" dirty="0" smtClean="0">
                <a:latin typeface="Helvetica"/>
                <a:cs typeface="Helvetica"/>
              </a:rPr>
              <a:t>If there is a path of length two between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then </a:t>
            </a:r>
            <a:r>
              <a:rPr lang="en-US" sz="1600" dirty="0" err="1" smtClean="0">
                <a:latin typeface="Helvetica"/>
                <a:cs typeface="Helvetica"/>
              </a:rPr>
              <a:t>A</a:t>
            </a:r>
            <a:r>
              <a:rPr lang="en-US" sz="1600" baseline="-25000" dirty="0" err="1" smtClean="0">
                <a:latin typeface="Helvetica"/>
                <a:cs typeface="Helvetica"/>
              </a:rPr>
              <a:t>ik</a:t>
            </a:r>
            <a:r>
              <a:rPr lang="en-US" sz="1600" dirty="0" err="1" smtClean="0">
                <a:latin typeface="Helvetica"/>
                <a:cs typeface="Helvetica"/>
              </a:rPr>
              <a:t>A</a:t>
            </a:r>
            <a:r>
              <a:rPr lang="en-US" sz="1600" baseline="-25000" dirty="0" err="1" smtClean="0">
                <a:latin typeface="Helvetica"/>
                <a:cs typeface="Helvetica"/>
              </a:rPr>
              <a:t>kj</a:t>
            </a:r>
            <a:r>
              <a:rPr lang="en-US" sz="1600" dirty="0" smtClean="0">
                <a:latin typeface="Helvetica"/>
                <a:cs typeface="Helvetica"/>
              </a:rPr>
              <a:t>=1, and </a:t>
            </a:r>
            <a:r>
              <a:rPr lang="en-US" sz="1600" dirty="0" err="1" smtClean="0">
                <a:latin typeface="Helvetica"/>
                <a:cs typeface="Helvetica"/>
              </a:rPr>
              <a:t>A</a:t>
            </a:r>
            <a:r>
              <a:rPr lang="en-US" sz="1600" baseline="-25000" dirty="0" err="1" smtClean="0">
                <a:latin typeface="Helvetica"/>
                <a:cs typeface="Helvetica"/>
              </a:rPr>
              <a:t>ik</a:t>
            </a:r>
            <a:r>
              <a:rPr lang="en-US" sz="1600" dirty="0" err="1" smtClean="0">
                <a:latin typeface="Helvetica"/>
                <a:cs typeface="Helvetica"/>
              </a:rPr>
              <a:t>A</a:t>
            </a:r>
            <a:r>
              <a:rPr lang="en-US" sz="1600" baseline="-25000" dirty="0" err="1" smtClean="0">
                <a:latin typeface="Helvetica"/>
                <a:cs typeface="Helvetica"/>
              </a:rPr>
              <a:t>kj</a:t>
            </a:r>
            <a:r>
              <a:rPr lang="en-US" sz="1600" dirty="0" smtClean="0">
                <a:latin typeface="Helvetica"/>
                <a:cs typeface="Helvetica"/>
              </a:rPr>
              <a:t>=0 otherwise.</a:t>
            </a:r>
          </a:p>
          <a:p>
            <a:r>
              <a:rPr lang="en-US" sz="1600" dirty="0" smtClean="0">
                <a:latin typeface="Helvetica"/>
                <a:cs typeface="Helvetica"/>
              </a:rPr>
              <a:t>The number of paths of length 2:</a:t>
            </a:r>
            <a:endParaRPr lang="en-US" sz="1600" dirty="0">
              <a:latin typeface="Helvetica"/>
              <a:cs typeface="Helvetica"/>
            </a:endParaRPr>
          </a:p>
        </p:txBody>
      </p:sp>
      <p:graphicFrame>
        <p:nvGraphicFramePr>
          <p:cNvPr id="116738" name="Object 2"/>
          <p:cNvGraphicFramePr>
            <a:graphicFrameLocks noChangeAspect="1"/>
          </p:cNvGraphicFramePr>
          <p:nvPr/>
        </p:nvGraphicFramePr>
        <p:xfrm>
          <a:off x="457202" y="3060841"/>
          <a:ext cx="2088003" cy="612001"/>
        </p:xfrm>
        <a:graphic>
          <a:graphicData uri="http://schemas.openxmlformats.org/presentationml/2006/ole">
            <p:oleObj spid="_x0000_s66562" name="Equation" r:id="rId3" imgW="1473200" imgH="431800" progId="Equation.3">
              <p:embed/>
            </p:oleObj>
          </a:graphicData>
        </a:graphic>
      </p:graphicFrame>
      <p:sp>
        <p:nvSpPr>
          <p:cNvPr id="7" name="Rectangle 6"/>
          <p:cNvSpPr/>
          <p:nvPr/>
        </p:nvSpPr>
        <p:spPr>
          <a:xfrm>
            <a:off x="209550" y="4046221"/>
            <a:ext cx="7708900" cy="830997"/>
          </a:xfrm>
          <a:prstGeom prst="rect">
            <a:avLst/>
          </a:prstGeom>
        </p:spPr>
        <p:txBody>
          <a:bodyPr wrap="square">
            <a:spAutoFit/>
          </a:bodyPr>
          <a:lstStyle/>
          <a:p>
            <a:pPr lvl="0"/>
            <a:r>
              <a:rPr lang="en-US" sz="1600" i="1" u="sng" dirty="0" smtClean="0">
                <a:latin typeface="Helvetica"/>
                <a:cs typeface="Helvetica"/>
              </a:rPr>
              <a:t>Length </a:t>
            </a:r>
            <a:r>
              <a:rPr lang="en-US" sz="1600" i="1" u="sng" dirty="0" err="1" smtClean="0">
                <a:latin typeface="Helvetica"/>
                <a:cs typeface="Helvetica"/>
              </a:rPr>
              <a:t>n</a:t>
            </a:r>
            <a:r>
              <a:rPr lang="en-US" sz="1600" i="1" u="sng" dirty="0" smtClean="0">
                <a:latin typeface="Helvetica"/>
                <a:cs typeface="Helvetica"/>
              </a:rPr>
              <a:t>: </a:t>
            </a:r>
            <a:r>
              <a:rPr lang="en-US" sz="1600" dirty="0" smtClean="0">
                <a:latin typeface="Helvetica"/>
                <a:cs typeface="Helvetica"/>
              </a:rPr>
              <a:t>In general, if there is a path of length </a:t>
            </a:r>
            <a:r>
              <a:rPr lang="en-US" sz="1600" i="1" dirty="0" err="1" smtClean="0">
                <a:latin typeface="Helvetica"/>
                <a:cs typeface="Helvetica"/>
              </a:rPr>
              <a:t>n</a:t>
            </a:r>
            <a:r>
              <a:rPr lang="en-US" sz="1600" dirty="0" smtClean="0">
                <a:latin typeface="Helvetica"/>
                <a:cs typeface="Helvetica"/>
              </a:rPr>
              <a:t> between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then </a:t>
            </a:r>
            <a:r>
              <a:rPr lang="en-US" sz="1600" dirty="0" err="1" smtClean="0">
                <a:latin typeface="Helvetica"/>
                <a:cs typeface="Helvetica"/>
              </a:rPr>
              <a:t>A</a:t>
            </a:r>
            <a:r>
              <a:rPr lang="en-US" sz="1600" baseline="-25000" dirty="0" err="1" smtClean="0">
                <a:latin typeface="Helvetica"/>
                <a:cs typeface="Helvetica"/>
              </a:rPr>
              <a:t>ik</a:t>
            </a:r>
            <a:r>
              <a:rPr lang="en-US" sz="1600" dirty="0" smtClean="0">
                <a:latin typeface="Helvetica"/>
                <a:cs typeface="Helvetica"/>
              </a:rPr>
              <a:t>…</a:t>
            </a:r>
            <a:r>
              <a:rPr lang="en-US" sz="1600" dirty="0" err="1" smtClean="0">
                <a:latin typeface="Helvetica"/>
                <a:cs typeface="Helvetica"/>
              </a:rPr>
              <a:t>A</a:t>
            </a:r>
            <a:r>
              <a:rPr lang="en-US" sz="1600" baseline="-25000" dirty="0" err="1" smtClean="0">
                <a:latin typeface="Helvetica"/>
                <a:cs typeface="Helvetica"/>
              </a:rPr>
              <a:t>lj</a:t>
            </a:r>
            <a:r>
              <a:rPr lang="en-US" sz="1600" dirty="0" smtClean="0">
                <a:latin typeface="Helvetica"/>
                <a:cs typeface="Helvetica"/>
              </a:rPr>
              <a:t>=1 and </a:t>
            </a:r>
            <a:r>
              <a:rPr lang="en-US" sz="1600" dirty="0" err="1" smtClean="0">
                <a:latin typeface="Helvetica"/>
                <a:cs typeface="Helvetica"/>
              </a:rPr>
              <a:t>A</a:t>
            </a:r>
            <a:r>
              <a:rPr lang="en-US" sz="1600" baseline="-25000" dirty="0" err="1" smtClean="0">
                <a:latin typeface="Helvetica"/>
                <a:cs typeface="Helvetica"/>
              </a:rPr>
              <a:t>ik</a:t>
            </a:r>
            <a:r>
              <a:rPr lang="en-US" sz="1600" dirty="0" smtClean="0">
                <a:latin typeface="Helvetica"/>
                <a:cs typeface="Helvetica"/>
              </a:rPr>
              <a:t>…</a:t>
            </a:r>
            <a:r>
              <a:rPr lang="en-US" sz="1600" dirty="0" err="1" smtClean="0">
                <a:latin typeface="Helvetica"/>
                <a:cs typeface="Helvetica"/>
              </a:rPr>
              <a:t>A</a:t>
            </a:r>
            <a:r>
              <a:rPr lang="en-US" sz="1600" baseline="-25000" dirty="0" err="1" smtClean="0">
                <a:latin typeface="Helvetica"/>
                <a:cs typeface="Helvetica"/>
              </a:rPr>
              <a:t>lj</a:t>
            </a:r>
            <a:r>
              <a:rPr lang="en-US" sz="1600" dirty="0" smtClean="0">
                <a:latin typeface="Helvetica"/>
                <a:cs typeface="Helvetica"/>
              </a:rPr>
              <a:t>=0 otherwise.</a:t>
            </a:r>
          </a:p>
          <a:p>
            <a:r>
              <a:rPr lang="en-US" sz="1600" dirty="0" smtClean="0">
                <a:latin typeface="Helvetica"/>
                <a:cs typeface="Helvetica"/>
              </a:rPr>
              <a:t>The number of paths of length </a:t>
            </a:r>
            <a:r>
              <a:rPr lang="en-US" sz="1600" i="1" dirty="0" err="1" smtClean="0">
                <a:latin typeface="Helvetica"/>
                <a:cs typeface="Helvetica"/>
              </a:rPr>
              <a:t>n</a:t>
            </a:r>
            <a:r>
              <a:rPr lang="en-US" sz="1600" dirty="0" smtClean="0">
                <a:latin typeface="Helvetica"/>
                <a:cs typeface="Helvetica"/>
              </a:rPr>
              <a:t> between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is</a:t>
            </a:r>
            <a:r>
              <a:rPr lang="en-US" sz="1600" b="1" baseline="30000" dirty="0" smtClean="0">
                <a:latin typeface="Helvetica"/>
                <a:cs typeface="Helvetica"/>
              </a:rPr>
              <a:t>*</a:t>
            </a:r>
            <a:r>
              <a:rPr lang="en-US" sz="1600" dirty="0" smtClean="0">
                <a:latin typeface="Helvetica"/>
                <a:cs typeface="Helvetica"/>
              </a:rPr>
              <a:t> </a:t>
            </a:r>
            <a:endParaRPr lang="en-US" sz="1600" dirty="0">
              <a:latin typeface="Helvetica"/>
              <a:cs typeface="Helvetica"/>
            </a:endParaRPr>
          </a:p>
        </p:txBody>
      </p:sp>
      <p:graphicFrame>
        <p:nvGraphicFramePr>
          <p:cNvPr id="116739" name="Object 3"/>
          <p:cNvGraphicFramePr>
            <a:graphicFrameLocks noChangeAspect="1"/>
          </p:cNvGraphicFramePr>
          <p:nvPr/>
        </p:nvGraphicFramePr>
        <p:xfrm>
          <a:off x="501650" y="5211127"/>
          <a:ext cx="1371600" cy="413657"/>
        </p:xfrm>
        <a:graphic>
          <a:graphicData uri="http://schemas.openxmlformats.org/presentationml/2006/ole">
            <p:oleObj spid="_x0000_s66563" name="Equation" r:id="rId4" imgW="800100" imgH="241300" progId="Equation.3">
              <p:embed/>
            </p:oleObj>
          </a:graphicData>
        </a:graphic>
      </p:graphicFrame>
      <p:sp>
        <p:nvSpPr>
          <p:cNvPr id="10" name="TextBox 9"/>
          <p:cNvSpPr txBox="1"/>
          <p:nvPr/>
        </p:nvSpPr>
        <p:spPr>
          <a:xfrm>
            <a:off x="209550" y="5958840"/>
            <a:ext cx="8915400" cy="830997"/>
          </a:xfrm>
          <a:prstGeom prst="rect">
            <a:avLst/>
          </a:prstGeom>
          <a:noFill/>
        </p:spPr>
        <p:txBody>
          <a:bodyPr wrap="square" rtlCol="0">
            <a:spAutoFit/>
          </a:bodyPr>
          <a:lstStyle/>
          <a:p>
            <a:r>
              <a:rPr lang="en-US" sz="1600" b="1" baseline="30000" dirty="0" smtClean="0">
                <a:latin typeface="Helvetica"/>
                <a:cs typeface="Helvetica"/>
              </a:rPr>
              <a:t>*</a:t>
            </a:r>
            <a:r>
              <a:rPr lang="en-US" sz="1200" i="1" dirty="0" smtClean="0">
                <a:latin typeface="Helvetica"/>
                <a:cs typeface="Helvetica"/>
              </a:rPr>
              <a:t>holds for both directed and undirected networks.</a:t>
            </a:r>
          </a:p>
          <a:p>
            <a:r>
              <a:rPr lang="en-US" dirty="0" smtClean="0"/>
              <a:t> </a:t>
            </a:r>
          </a:p>
          <a:p>
            <a:endParaRPr lang="en-US" dirty="0"/>
          </a:p>
        </p:txBody>
      </p:sp>
      <p:sp>
        <p:nvSpPr>
          <p:cNvPr id="8"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NUMBER OF PATHS BETWEEN TWO NODES        </a:t>
            </a:r>
            <a:r>
              <a:rPr lang="en-US" sz="1600" b="1" dirty="0" smtClean="0">
                <a:solidFill>
                  <a:schemeClr val="bg1">
                    <a:lumMod val="85000"/>
                  </a:schemeClr>
                </a:solidFill>
                <a:latin typeface="Helvetica" pitchFamily="36" charset="0"/>
                <a:ea typeface="Helvetica" pitchFamily="36" charset="0"/>
                <a:cs typeface="Helvetica" pitchFamily="36" charset="0"/>
              </a:rPr>
              <a:t>Adjacency Matrix</a:t>
            </a:r>
          </a:p>
        </p:txBody>
      </p:sp>
      <p:sp>
        <p:nvSpPr>
          <p:cNvPr id="13" name="Subtitle 2"/>
          <p:cNvSpPr txBox="1">
            <a:spLocks/>
          </p:cNvSpPr>
          <p:nvPr/>
        </p:nvSpPr>
        <p:spPr>
          <a:xfrm flipH="1">
            <a:off x="5745482"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3124200" y="1102118"/>
            <a:ext cx="5791200" cy="4212435"/>
          </a:xfrm>
          <a:prstGeom prst="rect">
            <a:avLst/>
          </a:prstGeom>
          <a:noFill/>
          <a:ln w="9525">
            <a:noFill/>
            <a:miter lim="800000"/>
            <a:headEnd/>
            <a:tailEnd/>
          </a:ln>
        </p:spPr>
        <p:txBody>
          <a:bodyPr wrap="square">
            <a:prstTxWarp prst="textNoShape">
              <a:avLst/>
            </a:prstTxWarp>
            <a:spAutoFit/>
          </a:bodyPr>
          <a:lstStyle/>
          <a:p>
            <a:pPr>
              <a:lnSpc>
                <a:spcPct val="140000"/>
              </a:lnSpc>
            </a:pPr>
            <a:r>
              <a:rPr lang="en-US" sz="1600" dirty="0">
                <a:latin typeface="Helvetica"/>
                <a:cs typeface="Helvetica"/>
              </a:rPr>
              <a:t>The </a:t>
            </a:r>
            <a:r>
              <a:rPr lang="en-US" sz="1600" i="1" dirty="0">
                <a:solidFill>
                  <a:srgbClr val="FF0000"/>
                </a:solidFill>
                <a:latin typeface="Helvetica"/>
                <a:cs typeface="Helvetica"/>
              </a:rPr>
              <a:t>distance</a:t>
            </a:r>
            <a:r>
              <a:rPr lang="en-US" sz="1600" i="1" dirty="0" smtClean="0">
                <a:solidFill>
                  <a:srgbClr val="FF0000"/>
                </a:solidFill>
                <a:latin typeface="Helvetica"/>
                <a:cs typeface="Helvetica"/>
              </a:rPr>
              <a:t> (shortest path, geodesic path) </a:t>
            </a:r>
            <a:r>
              <a:rPr lang="en-US" sz="1600" dirty="0" smtClean="0">
                <a:latin typeface="Helvetica"/>
                <a:cs typeface="Helvetica"/>
              </a:rPr>
              <a:t>between </a:t>
            </a:r>
            <a:r>
              <a:rPr lang="en-US" sz="1600" dirty="0">
                <a:latin typeface="Helvetica"/>
                <a:cs typeface="Helvetica"/>
              </a:rPr>
              <a:t>two nodes is</a:t>
            </a:r>
            <a:r>
              <a:rPr lang="en-US" sz="1600" dirty="0" smtClean="0">
                <a:latin typeface="Helvetica"/>
                <a:cs typeface="Helvetica"/>
              </a:rPr>
              <a:t> defined as </a:t>
            </a:r>
            <a:r>
              <a:rPr lang="en-US" sz="1600" dirty="0">
                <a:latin typeface="Helvetica"/>
                <a:cs typeface="Helvetica"/>
              </a:rPr>
              <a:t>the number of edges along the shortest</a:t>
            </a:r>
            <a:r>
              <a:rPr lang="en-US" sz="1600" dirty="0" smtClean="0">
                <a:latin typeface="Helvetica"/>
                <a:cs typeface="Helvetica"/>
              </a:rPr>
              <a:t> path </a:t>
            </a:r>
            <a:r>
              <a:rPr lang="en-US" sz="1600" dirty="0">
                <a:latin typeface="Helvetica"/>
                <a:cs typeface="Helvetica"/>
              </a:rPr>
              <a:t>connecting them.</a:t>
            </a:r>
            <a:endParaRPr lang="en-US" sz="1600" dirty="0" smtClean="0">
              <a:latin typeface="Helvetica"/>
              <a:cs typeface="Helvetica"/>
            </a:endParaRPr>
          </a:p>
          <a:p>
            <a:pPr>
              <a:lnSpc>
                <a:spcPct val="140000"/>
              </a:lnSpc>
            </a:pPr>
            <a:endParaRPr lang="en-US" sz="1600" dirty="0" smtClean="0">
              <a:latin typeface="Helvetica"/>
              <a:cs typeface="Helvetica"/>
            </a:endParaRPr>
          </a:p>
          <a:p>
            <a:pPr>
              <a:lnSpc>
                <a:spcPct val="140000"/>
              </a:lnSpc>
            </a:pPr>
            <a:r>
              <a:rPr lang="en-US" sz="1600" dirty="0" smtClean="0">
                <a:latin typeface="Helvetica"/>
                <a:cs typeface="Helvetica"/>
              </a:rPr>
              <a:t>*If </a:t>
            </a:r>
            <a:r>
              <a:rPr lang="en-US" sz="1600" dirty="0">
                <a:latin typeface="Helvetica"/>
                <a:cs typeface="Helvetica"/>
              </a:rPr>
              <a:t>the two nodes are disconnected, the distance is infinity</a:t>
            </a:r>
            <a:r>
              <a:rPr lang="en-US" sz="1600" dirty="0" smtClean="0">
                <a:latin typeface="Helvetica"/>
                <a:cs typeface="Helvetica"/>
              </a:rPr>
              <a:t>.</a:t>
            </a:r>
          </a:p>
          <a:p>
            <a:pPr>
              <a:lnSpc>
                <a:spcPct val="140000"/>
              </a:lnSpc>
            </a:pPr>
            <a:endParaRPr lang="en-US" sz="1600" dirty="0" smtClean="0">
              <a:latin typeface="Helvetica"/>
              <a:cs typeface="Helvetica"/>
            </a:endParaRPr>
          </a:p>
          <a:p>
            <a:pPr>
              <a:lnSpc>
                <a:spcPct val="140000"/>
              </a:lnSpc>
            </a:pPr>
            <a:endParaRPr lang="en-US" sz="1600" dirty="0" smtClean="0">
              <a:latin typeface="Helvetica"/>
              <a:cs typeface="Helvetica"/>
            </a:endParaRPr>
          </a:p>
          <a:p>
            <a:pPr>
              <a:lnSpc>
                <a:spcPct val="140000"/>
              </a:lnSpc>
            </a:pPr>
            <a:r>
              <a:rPr lang="en-US" sz="1600" dirty="0" smtClean="0">
                <a:latin typeface="Helvetica"/>
                <a:cs typeface="Helvetica"/>
              </a:rPr>
              <a:t>In </a:t>
            </a:r>
            <a:r>
              <a:rPr lang="en-US" sz="1600" dirty="0" smtClean="0">
                <a:solidFill>
                  <a:srgbClr val="FF0000"/>
                </a:solidFill>
                <a:latin typeface="Helvetica"/>
                <a:cs typeface="Helvetica"/>
              </a:rPr>
              <a:t>directed graphs </a:t>
            </a:r>
            <a:r>
              <a:rPr lang="en-US" sz="1600" dirty="0">
                <a:latin typeface="Helvetica"/>
                <a:cs typeface="Helvetica"/>
              </a:rPr>
              <a:t>each path needs to follow the direction of the arrows.</a:t>
            </a:r>
          </a:p>
          <a:p>
            <a:pPr>
              <a:lnSpc>
                <a:spcPct val="140000"/>
              </a:lnSpc>
            </a:pPr>
            <a:r>
              <a:rPr lang="en-US" sz="1600" dirty="0">
                <a:latin typeface="Helvetica"/>
                <a:cs typeface="Helvetica"/>
              </a:rPr>
              <a:t>Thus in a digraph the distance from node A to B (on an AB path) is generally different from the distance from node B to A (on a </a:t>
            </a:r>
            <a:r>
              <a:rPr lang="en-US" sz="1600" dirty="0" smtClean="0">
                <a:latin typeface="Helvetica"/>
                <a:cs typeface="Helvetica"/>
              </a:rPr>
              <a:t>BCA </a:t>
            </a:r>
            <a:r>
              <a:rPr lang="en-US" sz="1600" dirty="0">
                <a:latin typeface="Helvetica"/>
                <a:cs typeface="Helvetica"/>
              </a:rPr>
              <a:t>path).</a:t>
            </a:r>
          </a:p>
        </p:txBody>
      </p:sp>
      <p:sp>
        <p:nvSpPr>
          <p:cNvPr id="5"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DISTANCE IN A GRAPH        </a:t>
            </a:r>
            <a:r>
              <a:rPr lang="en-US" sz="1600" b="1" dirty="0" smtClean="0">
                <a:solidFill>
                  <a:schemeClr val="bg1">
                    <a:lumMod val="85000"/>
                  </a:schemeClr>
                </a:solidFill>
                <a:latin typeface="Helvetica" pitchFamily="36" charset="0"/>
                <a:ea typeface="Helvetica" pitchFamily="36" charset="0"/>
                <a:cs typeface="Helvetica" pitchFamily="36" charset="0"/>
              </a:rPr>
              <a:t>Shortest Path, Geodesic Path</a:t>
            </a:r>
          </a:p>
        </p:txBody>
      </p:sp>
      <p:sp>
        <p:nvSpPr>
          <p:cNvPr id="7" name="Subtitle 2"/>
          <p:cNvSpPr txBox="1">
            <a:spLocks/>
          </p:cNvSpPr>
          <p:nvPr/>
        </p:nvSpPr>
        <p:spPr>
          <a:xfrm flipH="1">
            <a:off x="3154682"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864451" y="4697707"/>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1" name="Oval 10"/>
          <p:cNvSpPr/>
          <p:nvPr/>
        </p:nvSpPr>
        <p:spPr>
          <a:xfrm>
            <a:off x="1173615" y="4808464"/>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849" y="5574796"/>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45415" y="4318931"/>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270750" y="5485712"/>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3"/>
            <a:endCxn id="12" idx="7"/>
          </p:cNvCxnSpPr>
          <p:nvPr/>
        </p:nvCxnSpPr>
        <p:spPr>
          <a:xfrm rot="5400000">
            <a:off x="594785" y="5000266"/>
            <a:ext cx="641735" cy="5589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7"/>
            <a:endCxn id="13" idx="2"/>
          </p:cNvCxnSpPr>
          <p:nvPr/>
        </p:nvCxnSpPr>
        <p:spPr>
          <a:xfrm rot="5400000" flipH="1" flipV="1">
            <a:off x="1508564" y="4197420"/>
            <a:ext cx="427234" cy="8464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4"/>
            <a:endCxn id="14" idx="0"/>
          </p:cNvCxnSpPr>
          <p:nvPr/>
        </p:nvCxnSpPr>
        <p:spPr>
          <a:xfrm rot="16200000" flipH="1">
            <a:off x="1786214" y="4927757"/>
            <a:ext cx="990574" cy="1253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a:endCxn id="11" idx="6"/>
          </p:cNvCxnSpPr>
          <p:nvPr/>
        </p:nvCxnSpPr>
        <p:spPr>
          <a:xfrm rot="10800000">
            <a:off x="1320453" y="4896569"/>
            <a:ext cx="950296" cy="6772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
          <p:cNvSpPr>
            <a:spLocks/>
          </p:cNvSpPr>
          <p:nvPr/>
        </p:nvSpPr>
        <p:spPr bwMode="auto">
          <a:xfrm>
            <a:off x="461157" y="574084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23" name="Rectangle 2"/>
          <p:cNvSpPr>
            <a:spLocks/>
          </p:cNvSpPr>
          <p:nvPr/>
        </p:nvSpPr>
        <p:spPr bwMode="auto">
          <a:xfrm>
            <a:off x="2366478" y="55872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25" name="Rectangle 2"/>
          <p:cNvSpPr>
            <a:spLocks/>
          </p:cNvSpPr>
          <p:nvPr/>
        </p:nvSpPr>
        <p:spPr bwMode="auto">
          <a:xfrm>
            <a:off x="1132592" y="458981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26" name="Rectangle 2"/>
          <p:cNvSpPr>
            <a:spLocks/>
          </p:cNvSpPr>
          <p:nvPr/>
        </p:nvSpPr>
        <p:spPr bwMode="auto">
          <a:xfrm>
            <a:off x="2239662" y="416124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37" name="AutoShape 9"/>
          <p:cNvSpPr>
            <a:spLocks noChangeArrowheads="1"/>
          </p:cNvSpPr>
          <p:nvPr/>
        </p:nvSpPr>
        <p:spPr bwMode="auto">
          <a:xfrm>
            <a:off x="893943" y="1851947"/>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38" name="Oval 37"/>
          <p:cNvSpPr/>
          <p:nvPr/>
        </p:nvSpPr>
        <p:spPr>
          <a:xfrm>
            <a:off x="1203107" y="1962704"/>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40341" y="2729036"/>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174907" y="1473171"/>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300242" y="2639951"/>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490649" y="289508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47" name="Rectangle 2"/>
          <p:cNvSpPr>
            <a:spLocks/>
          </p:cNvSpPr>
          <p:nvPr/>
        </p:nvSpPr>
        <p:spPr bwMode="auto">
          <a:xfrm>
            <a:off x="2395970" y="274150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48" name="Rectangle 2"/>
          <p:cNvSpPr>
            <a:spLocks/>
          </p:cNvSpPr>
          <p:nvPr/>
        </p:nvSpPr>
        <p:spPr bwMode="auto">
          <a:xfrm>
            <a:off x="1162084" y="174405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49" name="Rectangle 2"/>
          <p:cNvSpPr>
            <a:spLocks/>
          </p:cNvSpPr>
          <p:nvPr/>
        </p:nvSpPr>
        <p:spPr bwMode="auto">
          <a:xfrm>
            <a:off x="2269154" y="131548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cxnSp>
        <p:nvCxnSpPr>
          <p:cNvPr id="51" name="Straight Connector 50"/>
          <p:cNvCxnSpPr>
            <a:stCxn id="39" idx="7"/>
            <a:endCxn id="38" idx="3"/>
          </p:cNvCxnSpPr>
          <p:nvPr/>
        </p:nvCxnSpPr>
        <p:spPr>
          <a:xfrm rot="5400000" flipH="1" flipV="1">
            <a:off x="624276" y="2154507"/>
            <a:ext cx="641735"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8" idx="6"/>
            <a:endCxn id="40" idx="3"/>
          </p:cNvCxnSpPr>
          <p:nvPr/>
        </p:nvCxnSpPr>
        <p:spPr>
          <a:xfrm flipV="1">
            <a:off x="1349946" y="1623573"/>
            <a:ext cx="846465" cy="4272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1" idx="0"/>
            <a:endCxn id="40" idx="4"/>
          </p:cNvCxnSpPr>
          <p:nvPr/>
        </p:nvCxnSpPr>
        <p:spPr>
          <a:xfrm rot="16200000" flipV="1">
            <a:off x="1815707" y="2081997"/>
            <a:ext cx="990574"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8" idx="5"/>
            <a:endCxn id="41" idx="1"/>
          </p:cNvCxnSpPr>
          <p:nvPr/>
        </p:nvCxnSpPr>
        <p:spPr>
          <a:xfrm rot="16200000" flipH="1">
            <a:off x="1548768" y="1892778"/>
            <a:ext cx="552650"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914400"/>
            <a:ext cx="8077200" cy="112646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a:t>
            </a:r>
            <a:r>
              <a:rPr lang="en-US" sz="1600" b="1" dirty="0" smtClean="0">
                <a:latin typeface="Helvetica"/>
                <a:cs typeface="Helvetica"/>
              </a:rPr>
              <a:t> </a:t>
            </a:r>
            <a:r>
              <a:rPr lang="en-US" sz="1600" b="1" dirty="0">
                <a:latin typeface="Helvetica"/>
                <a:cs typeface="Helvetica"/>
              </a:rPr>
              <a:t>1</a:t>
            </a:r>
            <a:r>
              <a:rPr lang="en-US" sz="1600" b="1" dirty="0" smtClean="0">
                <a:latin typeface="Helvetica"/>
                <a:cs typeface="Helvetica"/>
              </a:rPr>
              <a:t> </a:t>
            </a:r>
            <a:r>
              <a:rPr lang="en-US" sz="1600" b="1" dirty="0">
                <a:latin typeface="Helvetica"/>
                <a:cs typeface="Helvetica"/>
              </a:rPr>
              <a:t>and node</a:t>
            </a:r>
            <a:r>
              <a:rPr lang="en-US" sz="1600" b="1" dirty="0" smtClean="0">
                <a:latin typeface="Helvetica"/>
                <a:cs typeface="Helvetica"/>
              </a:rPr>
              <a:t> 4:</a:t>
            </a:r>
          </a:p>
          <a:p>
            <a:pPr>
              <a:lnSpc>
                <a:spcPct val="160000"/>
              </a:lnSpc>
            </a:pPr>
            <a:endParaRPr lang="en-US" sz="1600" b="1" dirty="0" smtClean="0">
              <a:latin typeface="Helvetica"/>
              <a:cs typeface="Helvetica"/>
            </a:endParaRPr>
          </a:p>
          <a:p>
            <a:pPr>
              <a:buFontTx/>
              <a:buAutoNum type="arabicPeriod"/>
            </a:pPr>
            <a:r>
              <a:rPr lang="en-US" sz="1600" dirty="0">
                <a:latin typeface="Helvetica"/>
                <a:cs typeface="Helvetica"/>
              </a:rPr>
              <a:t>Start at</a:t>
            </a:r>
            <a:r>
              <a:rPr lang="en-US" sz="1600" dirty="0" smtClean="0">
                <a:latin typeface="Helvetica"/>
                <a:cs typeface="Helvetica"/>
              </a:rPr>
              <a:t> </a:t>
            </a:r>
            <a:r>
              <a:rPr lang="en-US" sz="1600" dirty="0">
                <a:latin typeface="Helvetica"/>
                <a:cs typeface="Helvetica"/>
              </a:rPr>
              <a:t>1</a:t>
            </a:r>
            <a:r>
              <a:rPr lang="en-US" sz="1600" dirty="0" smtClean="0">
                <a:latin typeface="Helvetica"/>
                <a:cs typeface="Helvetica"/>
              </a:rPr>
              <a:t>.</a:t>
            </a:r>
          </a:p>
        </p:txBody>
      </p:sp>
      <p:sp>
        <p:nvSpPr>
          <p:cNvPr id="9"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SEATCH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914400"/>
            <a:ext cx="8077200" cy="1372683"/>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a:t>
            </a:r>
            <a:r>
              <a:rPr lang="en-US" sz="1600" b="1" dirty="0" smtClean="0">
                <a:latin typeface="Helvetica"/>
                <a:cs typeface="Helvetica"/>
              </a:rPr>
              <a:t> </a:t>
            </a:r>
            <a:r>
              <a:rPr lang="en-US" sz="1600" b="1" dirty="0">
                <a:latin typeface="Helvetica"/>
                <a:cs typeface="Helvetica"/>
              </a:rPr>
              <a:t>1</a:t>
            </a:r>
            <a:r>
              <a:rPr lang="en-US" sz="1600" b="1" dirty="0" smtClean="0">
                <a:latin typeface="Helvetica"/>
                <a:cs typeface="Helvetica"/>
              </a:rPr>
              <a:t> </a:t>
            </a:r>
            <a:r>
              <a:rPr lang="en-US" sz="1600" b="1" dirty="0">
                <a:latin typeface="Helvetica"/>
                <a:cs typeface="Helvetica"/>
              </a:rPr>
              <a:t>and node</a:t>
            </a:r>
            <a:r>
              <a:rPr lang="en-US" sz="1600" b="1" dirty="0" smtClean="0">
                <a:latin typeface="Helvetica"/>
                <a:cs typeface="Helvetica"/>
              </a:rPr>
              <a:t> 4:</a:t>
            </a:r>
          </a:p>
          <a:p>
            <a:pPr>
              <a:lnSpc>
                <a:spcPct val="160000"/>
              </a:lnSpc>
            </a:pPr>
            <a:endParaRPr lang="en-US" sz="1600" b="1" dirty="0" smtClean="0">
              <a:latin typeface="Helvetica"/>
              <a:cs typeface="Helvetica"/>
            </a:endParaRPr>
          </a:p>
          <a:p>
            <a:pPr>
              <a:buFontTx/>
              <a:buAutoNum type="arabicPeriod"/>
            </a:pPr>
            <a:r>
              <a:rPr lang="en-US" sz="1600" dirty="0">
                <a:latin typeface="Helvetica"/>
                <a:cs typeface="Helvetica"/>
              </a:rPr>
              <a:t>Start at</a:t>
            </a:r>
            <a:r>
              <a:rPr lang="en-US" sz="1600" dirty="0" smtClean="0">
                <a:latin typeface="Helvetica"/>
                <a:cs typeface="Helvetica"/>
              </a:rPr>
              <a:t> </a:t>
            </a:r>
            <a:r>
              <a:rPr lang="en-US" sz="1600" dirty="0">
                <a:latin typeface="Helvetica"/>
                <a:cs typeface="Helvetica"/>
              </a:rPr>
              <a:t>1</a:t>
            </a:r>
            <a:r>
              <a:rPr lang="en-US" sz="1600" dirty="0" smtClean="0">
                <a:latin typeface="Helvetica"/>
                <a:cs typeface="Helvetica"/>
              </a:rPr>
              <a:t>.</a:t>
            </a:r>
            <a:endParaRPr lang="en-US" sz="1600" dirty="0">
              <a:latin typeface="Helvetica"/>
              <a:cs typeface="Helvetica"/>
            </a:endParaRPr>
          </a:p>
          <a:p>
            <a:pPr>
              <a:buFontTx/>
              <a:buAutoNum type="arabicPeriod"/>
            </a:pPr>
            <a:r>
              <a:rPr lang="en-US" sz="1600" dirty="0">
                <a:latin typeface="Helvetica"/>
                <a:cs typeface="Helvetica"/>
              </a:rPr>
              <a:t>Find the nodes adjacent to</a:t>
            </a:r>
            <a:r>
              <a:rPr lang="en-US" sz="1600" dirty="0" smtClean="0">
                <a:latin typeface="Helvetica"/>
                <a:cs typeface="Helvetica"/>
              </a:rPr>
              <a:t> </a:t>
            </a:r>
            <a:r>
              <a:rPr lang="en-US" sz="1600" dirty="0">
                <a:latin typeface="Helvetica"/>
                <a:cs typeface="Helvetica"/>
              </a:rPr>
              <a:t>1</a:t>
            </a:r>
            <a:r>
              <a:rPr lang="en-US" sz="1600" dirty="0" smtClean="0">
                <a:latin typeface="Helvetica"/>
                <a:cs typeface="Helvetica"/>
              </a:rPr>
              <a:t>. </a:t>
            </a:r>
            <a:r>
              <a:rPr lang="en-US" sz="1600" dirty="0">
                <a:latin typeface="Helvetica"/>
                <a:cs typeface="Helvetica"/>
              </a:rPr>
              <a:t>Mark them as at distance 1. Put them in a </a:t>
            </a:r>
            <a:r>
              <a:rPr lang="en-US" sz="1600" dirty="0" smtClean="0">
                <a:latin typeface="Helvetica"/>
                <a:cs typeface="Helvetica"/>
              </a:rPr>
              <a:t>queue.</a:t>
            </a:r>
            <a:endParaRPr lang="en-US" sz="1600" dirty="0">
              <a:latin typeface="Helvetica"/>
              <a:cs typeface="Helvetica"/>
            </a:endParaRPr>
          </a:p>
        </p:txBody>
      </p:sp>
      <p:sp>
        <p:nvSpPr>
          <p:cNvPr id="9"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SEATCH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3" name="Oval 12"/>
          <p:cNvSpPr/>
          <p:nvPr/>
        </p:nvSpPr>
        <p:spPr>
          <a:xfrm>
            <a:off x="4879580"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5" name="Oval 14"/>
          <p:cNvSpPr/>
          <p:nvPr/>
        </p:nvSpPr>
        <p:spPr>
          <a:xfrm>
            <a:off x="3465647"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7" name="Oval 16"/>
          <p:cNvSpPr/>
          <p:nvPr/>
        </p:nvSpPr>
        <p:spPr>
          <a:xfrm>
            <a:off x="4201076" y="43571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43707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19" name="Straight Connector 18"/>
          <p:cNvCxnSpPr>
            <a:stCxn id="16" idx="3"/>
            <a:endCxn id="12" idx="1"/>
          </p:cNvCxnSpPr>
          <p:nvPr/>
        </p:nvCxnSpPr>
        <p:spPr>
          <a:xfrm>
            <a:off x="3704167" y="3668654"/>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6"/>
            <a:endCxn id="13" idx="2"/>
          </p:cNvCxnSpPr>
          <p:nvPr/>
        </p:nvCxnSpPr>
        <p:spPr>
          <a:xfrm>
            <a:off x="4419600" y="3698240"/>
            <a:ext cx="459980" cy="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1" idx="4"/>
            <a:endCxn id="18" idx="0"/>
          </p:cNvCxnSpPr>
          <p:nvPr/>
        </p:nvCxnSpPr>
        <p:spPr>
          <a:xfrm rot="16200000" flipH="1">
            <a:off x="4043195" y="4097227"/>
            <a:ext cx="536989"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914400"/>
            <a:ext cx="8077200" cy="1865126"/>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a:t>
            </a:r>
            <a:r>
              <a:rPr lang="en-US" sz="1600" b="1" dirty="0" smtClean="0">
                <a:latin typeface="Helvetica"/>
                <a:cs typeface="Helvetica"/>
              </a:rPr>
              <a:t> </a:t>
            </a:r>
            <a:r>
              <a:rPr lang="en-US" sz="1600" b="1" dirty="0">
                <a:latin typeface="Helvetica"/>
                <a:cs typeface="Helvetica"/>
              </a:rPr>
              <a:t>1</a:t>
            </a:r>
            <a:r>
              <a:rPr lang="en-US" sz="1600" b="1" dirty="0" smtClean="0">
                <a:latin typeface="Helvetica"/>
                <a:cs typeface="Helvetica"/>
              </a:rPr>
              <a:t> </a:t>
            </a:r>
            <a:r>
              <a:rPr lang="en-US" sz="1600" b="1" dirty="0">
                <a:latin typeface="Helvetica"/>
                <a:cs typeface="Helvetica"/>
              </a:rPr>
              <a:t>and node</a:t>
            </a:r>
            <a:r>
              <a:rPr lang="en-US" sz="1600" b="1" dirty="0" smtClean="0">
                <a:latin typeface="Helvetica"/>
                <a:cs typeface="Helvetica"/>
              </a:rPr>
              <a:t> 4:</a:t>
            </a:r>
          </a:p>
          <a:p>
            <a:pPr>
              <a:lnSpc>
                <a:spcPct val="160000"/>
              </a:lnSpc>
            </a:pPr>
            <a:endParaRPr lang="en-US" sz="1600" b="1" dirty="0" smtClean="0">
              <a:latin typeface="Helvetica"/>
              <a:cs typeface="Helvetica"/>
            </a:endParaRPr>
          </a:p>
          <a:p>
            <a:pPr>
              <a:buFontTx/>
              <a:buAutoNum type="arabicPeriod"/>
            </a:pPr>
            <a:r>
              <a:rPr lang="en-US" sz="1600" dirty="0">
                <a:latin typeface="Helvetica"/>
                <a:cs typeface="Helvetica"/>
              </a:rPr>
              <a:t>Start at</a:t>
            </a:r>
            <a:r>
              <a:rPr lang="en-US" sz="1600" dirty="0" smtClean="0">
                <a:latin typeface="Helvetica"/>
                <a:cs typeface="Helvetica"/>
              </a:rPr>
              <a:t> </a:t>
            </a:r>
            <a:r>
              <a:rPr lang="en-US" sz="1600" dirty="0">
                <a:latin typeface="Helvetica"/>
                <a:cs typeface="Helvetica"/>
              </a:rPr>
              <a:t>1</a:t>
            </a:r>
            <a:r>
              <a:rPr lang="en-US" sz="1600" dirty="0" smtClean="0">
                <a:latin typeface="Helvetica"/>
                <a:cs typeface="Helvetica"/>
              </a:rPr>
              <a:t>.</a:t>
            </a:r>
            <a:endParaRPr lang="en-US" sz="1600" dirty="0">
              <a:latin typeface="Helvetica"/>
              <a:cs typeface="Helvetica"/>
            </a:endParaRPr>
          </a:p>
          <a:p>
            <a:pPr>
              <a:buFontTx/>
              <a:buAutoNum type="arabicPeriod"/>
            </a:pPr>
            <a:r>
              <a:rPr lang="en-US" sz="1600" dirty="0">
                <a:latin typeface="Helvetica"/>
                <a:cs typeface="Helvetica"/>
              </a:rPr>
              <a:t>Find the nodes adjacent to</a:t>
            </a:r>
            <a:r>
              <a:rPr lang="en-US" sz="1600" dirty="0" smtClean="0">
                <a:latin typeface="Helvetica"/>
                <a:cs typeface="Helvetica"/>
              </a:rPr>
              <a:t> </a:t>
            </a:r>
            <a:r>
              <a:rPr lang="en-US" sz="1600" dirty="0">
                <a:latin typeface="Helvetica"/>
                <a:cs typeface="Helvetica"/>
              </a:rPr>
              <a:t>1</a:t>
            </a:r>
            <a:r>
              <a:rPr lang="en-US" sz="1600" dirty="0" smtClean="0">
                <a:latin typeface="Helvetica"/>
                <a:cs typeface="Helvetica"/>
              </a:rPr>
              <a:t>. </a:t>
            </a:r>
            <a:r>
              <a:rPr lang="en-US" sz="1600" dirty="0">
                <a:latin typeface="Helvetica"/>
                <a:cs typeface="Helvetica"/>
              </a:rPr>
              <a:t>Mark them as at distance 1. Put them in a queue.</a:t>
            </a:r>
          </a:p>
          <a:p>
            <a:pPr>
              <a:buFontTx/>
              <a:buAutoNum type="arabicPeriod"/>
            </a:pPr>
            <a:r>
              <a:rPr lang="en-US" sz="1600" dirty="0">
                <a:latin typeface="Helvetica"/>
                <a:cs typeface="Helvetica"/>
              </a:rPr>
              <a:t>Take the first </a:t>
            </a:r>
            <a:r>
              <a:rPr lang="en-US" sz="1600" dirty="0" smtClean="0">
                <a:latin typeface="Helvetica"/>
                <a:cs typeface="Helvetica"/>
              </a:rPr>
              <a:t>node </a:t>
            </a:r>
            <a:r>
              <a:rPr lang="en-US" sz="1600" dirty="0">
                <a:latin typeface="Helvetica"/>
                <a:cs typeface="Helvetica"/>
              </a:rPr>
              <a:t>out of the queue. Find the unmarked nodes adjacent to it in the graph. Mark them with the label of</a:t>
            </a:r>
            <a:r>
              <a:rPr lang="en-US" sz="1600" dirty="0" smtClean="0">
                <a:latin typeface="Helvetica"/>
                <a:cs typeface="Helvetica"/>
              </a:rPr>
              <a:t> 2. </a:t>
            </a:r>
            <a:r>
              <a:rPr lang="en-US" sz="1600" dirty="0">
                <a:latin typeface="Helvetica"/>
                <a:cs typeface="Helvetica"/>
              </a:rPr>
              <a:t>Put them in the queue</a:t>
            </a:r>
            <a:r>
              <a:rPr lang="en-US" sz="1600" dirty="0" smtClean="0">
                <a:latin typeface="Helvetica"/>
                <a:cs typeface="Helvetica"/>
              </a:rPr>
              <a:t>.</a:t>
            </a:r>
            <a:endParaRPr lang="en-US" sz="1600" dirty="0">
              <a:latin typeface="Helvetica"/>
              <a:cs typeface="Helvetica"/>
            </a:endParaRPr>
          </a:p>
        </p:txBody>
      </p:sp>
      <p:sp>
        <p:nvSpPr>
          <p:cNvPr id="9"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SEATCH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3" name="Oval 12"/>
          <p:cNvSpPr/>
          <p:nvPr/>
        </p:nvSpPr>
        <p:spPr>
          <a:xfrm>
            <a:off x="4879580"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5" name="Oval 14"/>
          <p:cNvSpPr/>
          <p:nvPr/>
        </p:nvSpPr>
        <p:spPr>
          <a:xfrm>
            <a:off x="3465647"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7" name="Oval 16"/>
          <p:cNvSpPr/>
          <p:nvPr/>
        </p:nvSpPr>
        <p:spPr>
          <a:xfrm>
            <a:off x="4201076" y="43571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43707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19" name="Straight Connector 18"/>
          <p:cNvCxnSpPr>
            <a:stCxn id="16" idx="3"/>
            <a:endCxn id="12" idx="1"/>
          </p:cNvCxnSpPr>
          <p:nvPr/>
        </p:nvCxnSpPr>
        <p:spPr>
          <a:xfrm>
            <a:off x="3704167" y="3668654"/>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2"/>
          </p:cNvCxnSpPr>
          <p:nvPr/>
        </p:nvCxnSpPr>
        <p:spPr>
          <a:xfrm>
            <a:off x="4419600" y="3698240"/>
            <a:ext cx="459980" cy="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1" idx="4"/>
            <a:endCxn id="18" idx="0"/>
          </p:cNvCxnSpPr>
          <p:nvPr/>
        </p:nvCxnSpPr>
        <p:spPr>
          <a:xfrm rot="16200000" flipH="1">
            <a:off x="4043195" y="4097227"/>
            <a:ext cx="536989"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77047" y="3291764"/>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
          <p:cNvSpPr>
            <a:spLocks/>
          </p:cNvSpPr>
          <p:nvPr/>
        </p:nvSpPr>
        <p:spPr bwMode="auto">
          <a:xfrm>
            <a:off x="5769751" y="330533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4" name="Oval 23"/>
          <p:cNvSpPr/>
          <p:nvPr/>
        </p:nvSpPr>
        <p:spPr>
          <a:xfrm>
            <a:off x="5784343" y="4003040"/>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
          <p:cNvSpPr>
            <a:spLocks/>
          </p:cNvSpPr>
          <p:nvPr/>
        </p:nvSpPr>
        <p:spPr bwMode="auto">
          <a:xfrm>
            <a:off x="5777047" y="401661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6" name="Oval 25"/>
          <p:cNvSpPr/>
          <p:nvPr/>
        </p:nvSpPr>
        <p:spPr>
          <a:xfrm>
            <a:off x="4446892" y="5180116"/>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439596" y="51936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8" name="Oval 27"/>
          <p:cNvSpPr/>
          <p:nvPr/>
        </p:nvSpPr>
        <p:spPr>
          <a:xfrm>
            <a:off x="3947964" y="5180116"/>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940668" y="51936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30" name="Oval 29"/>
          <p:cNvSpPr/>
          <p:nvPr/>
        </p:nvSpPr>
        <p:spPr>
          <a:xfrm>
            <a:off x="2635913"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2628617"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cxnSp>
        <p:nvCxnSpPr>
          <p:cNvPr id="32" name="Straight Connector 31"/>
          <p:cNvCxnSpPr>
            <a:endCxn id="16" idx="1"/>
          </p:cNvCxnSpPr>
          <p:nvPr/>
        </p:nvCxnSpPr>
        <p:spPr>
          <a:xfrm flipV="1">
            <a:off x="2874433" y="3668654"/>
            <a:ext cx="583918" cy="203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7" idx="3"/>
            <a:endCxn id="29" idx="0"/>
          </p:cNvCxnSpPr>
          <p:nvPr/>
        </p:nvCxnSpPr>
        <p:spPr>
          <a:xfrm rot="5400000">
            <a:off x="3846242" y="4805782"/>
            <a:ext cx="605241"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7" idx="5"/>
            <a:endCxn id="26" idx="0"/>
          </p:cNvCxnSpPr>
          <p:nvPr/>
        </p:nvCxnSpPr>
        <p:spPr>
          <a:xfrm rot="16200000" flipH="1">
            <a:off x="4180980" y="4801292"/>
            <a:ext cx="591668"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4" idx="2"/>
            <a:endCxn id="14" idx="3"/>
          </p:cNvCxnSpPr>
          <p:nvPr/>
        </p:nvCxnSpPr>
        <p:spPr>
          <a:xfrm rot="10800000">
            <a:off x="5118101" y="3668654"/>
            <a:ext cx="666243" cy="46987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2" idx="2"/>
          </p:cNvCxnSpPr>
          <p:nvPr/>
        </p:nvCxnSpPr>
        <p:spPr>
          <a:xfrm rot="10800000" flipV="1">
            <a:off x="5118101" y="3427256"/>
            <a:ext cx="658946" cy="27098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0" y="2967336"/>
            <a:ext cx="9144000" cy="769441"/>
          </a:xfrm>
          <a:prstGeom prst="rect">
            <a:avLst/>
          </a:prstGeom>
          <a:noFill/>
        </p:spPr>
        <p:txBody>
          <a:bodyPr wrap="square" rtlCol="0">
            <a:spAutoFit/>
          </a:bodyPr>
          <a:lstStyle/>
          <a:p>
            <a:pPr algn="ctr"/>
            <a:r>
              <a:rPr lang="hu-HU" sz="4400" b="1" dirty="0" smtClean="0">
                <a:solidFill>
                  <a:srgbClr val="FF0000"/>
                </a:solidFill>
                <a:latin typeface="Helvetica"/>
                <a:cs typeface="Helvetica"/>
              </a:rPr>
              <a:t>Why now?</a:t>
            </a:r>
            <a:endParaRPr lang="hu-HU" sz="4400" b="1" dirty="0">
              <a:solidFill>
                <a:srgbClr val="FF0000"/>
              </a:solidFill>
              <a:latin typeface="Helvetica"/>
              <a:cs typeface="Helvetica"/>
            </a:endParaRPr>
          </a:p>
        </p:txBody>
      </p:sp>
      <p:sp>
        <p:nvSpPr>
          <p:cNvPr id="3"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 SCIENCE      The science of the 21</a:t>
            </a:r>
            <a:r>
              <a:rPr lang="hu-HU" sz="2000" b="1" baseline="30000" dirty="0" smtClean="0">
                <a:solidFill>
                  <a:schemeClr val="bg1"/>
                </a:solidFill>
                <a:latin typeface="Helvetica"/>
                <a:cs typeface="Helvetica"/>
              </a:rPr>
              <a:t>st</a:t>
            </a:r>
            <a:r>
              <a:rPr lang="en-US" sz="2000" b="1" dirty="0" smtClean="0">
                <a:solidFill>
                  <a:schemeClr val="bg1"/>
                </a:solidFill>
                <a:latin typeface="Helvetica" pitchFamily="36" charset="0"/>
                <a:ea typeface="Helvetica" pitchFamily="36" charset="0"/>
                <a:cs typeface="Helvetica" pitchFamily="36" charset="0"/>
              </a:rPr>
              <a:t> century </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647988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r>
              <a:rPr lang="en-US" sz="600" i="1" dirty="0" smtClean="0">
                <a:solidFill>
                  <a:schemeClr val="bg1">
                    <a:lumMod val="65000"/>
                  </a:schemeClr>
                </a:solidFill>
                <a:latin typeface="Helvetica" pitchFamily="36" charset="0"/>
                <a:ea typeface="Helvetica" pitchFamily="36" charset="0"/>
                <a:cs typeface="Helvetica" pitchFamily="36" charset="0"/>
              </a:rPr>
              <a:t>January 10,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1"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914401"/>
            <a:ext cx="8077200" cy="2603789"/>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a:t>
            </a:r>
            <a:r>
              <a:rPr lang="en-US" sz="1600" b="1" dirty="0" smtClean="0">
                <a:latin typeface="Helvetica"/>
                <a:cs typeface="Helvetica"/>
              </a:rPr>
              <a:t> </a:t>
            </a:r>
            <a:r>
              <a:rPr lang="en-US" sz="1600" b="1" dirty="0">
                <a:latin typeface="Helvetica"/>
                <a:cs typeface="Helvetica"/>
              </a:rPr>
              <a:t>1</a:t>
            </a:r>
            <a:r>
              <a:rPr lang="en-US" sz="1600" b="1" dirty="0" smtClean="0">
                <a:latin typeface="Helvetica"/>
                <a:cs typeface="Helvetica"/>
              </a:rPr>
              <a:t> </a:t>
            </a:r>
            <a:r>
              <a:rPr lang="en-US" sz="1600" b="1" dirty="0">
                <a:latin typeface="Helvetica"/>
                <a:cs typeface="Helvetica"/>
              </a:rPr>
              <a:t>and node</a:t>
            </a:r>
            <a:r>
              <a:rPr lang="en-US" sz="1600" b="1" dirty="0" smtClean="0">
                <a:latin typeface="Helvetica"/>
                <a:cs typeface="Helvetica"/>
              </a:rPr>
              <a:t> 4:</a:t>
            </a:r>
          </a:p>
          <a:p>
            <a:pPr>
              <a:lnSpc>
                <a:spcPct val="160000"/>
              </a:lnSpc>
            </a:pPr>
            <a:endParaRPr lang="en-US" sz="1600" b="1" dirty="0" smtClean="0">
              <a:latin typeface="Helvetica"/>
              <a:cs typeface="Helvetica"/>
            </a:endParaRPr>
          </a:p>
          <a:p>
            <a:pPr>
              <a:buFontTx/>
              <a:buAutoNum type="arabicPeriod"/>
            </a:pPr>
            <a:r>
              <a:rPr lang="en-US" sz="1600" dirty="0">
                <a:latin typeface="Helvetica"/>
                <a:cs typeface="Helvetica"/>
              </a:rPr>
              <a:t>Start at</a:t>
            </a:r>
            <a:r>
              <a:rPr lang="en-US" sz="1600" dirty="0" smtClean="0">
                <a:latin typeface="Helvetica"/>
                <a:cs typeface="Helvetica"/>
              </a:rPr>
              <a:t> </a:t>
            </a:r>
            <a:r>
              <a:rPr lang="en-US" sz="1600" dirty="0">
                <a:latin typeface="Helvetica"/>
                <a:cs typeface="Helvetica"/>
              </a:rPr>
              <a:t>1</a:t>
            </a:r>
            <a:r>
              <a:rPr lang="en-US" sz="1600" dirty="0" smtClean="0">
                <a:latin typeface="Helvetica"/>
                <a:cs typeface="Helvetica"/>
              </a:rPr>
              <a:t>.</a:t>
            </a:r>
            <a:endParaRPr lang="en-US" sz="1600" dirty="0">
              <a:latin typeface="Helvetica"/>
              <a:cs typeface="Helvetica"/>
            </a:endParaRPr>
          </a:p>
          <a:p>
            <a:pPr>
              <a:buFontTx/>
              <a:buAutoNum type="arabicPeriod"/>
            </a:pPr>
            <a:r>
              <a:rPr lang="en-US" sz="1600" dirty="0">
                <a:latin typeface="Helvetica"/>
                <a:cs typeface="Helvetica"/>
              </a:rPr>
              <a:t>Find the nodes adjacent to</a:t>
            </a:r>
            <a:r>
              <a:rPr lang="en-US" sz="1600" dirty="0" smtClean="0">
                <a:latin typeface="Helvetica"/>
                <a:cs typeface="Helvetica"/>
              </a:rPr>
              <a:t> </a:t>
            </a:r>
            <a:r>
              <a:rPr lang="en-US" sz="1600" dirty="0">
                <a:latin typeface="Helvetica"/>
                <a:cs typeface="Helvetica"/>
              </a:rPr>
              <a:t>1</a:t>
            </a:r>
            <a:r>
              <a:rPr lang="en-US" sz="1600" dirty="0" smtClean="0">
                <a:latin typeface="Helvetica"/>
                <a:cs typeface="Helvetica"/>
              </a:rPr>
              <a:t>. </a:t>
            </a:r>
            <a:r>
              <a:rPr lang="en-US" sz="1600" dirty="0">
                <a:latin typeface="Helvetica"/>
                <a:cs typeface="Helvetica"/>
              </a:rPr>
              <a:t>Mark them as at distance 1. Put them in a queue.</a:t>
            </a:r>
          </a:p>
          <a:p>
            <a:pPr>
              <a:buFontTx/>
              <a:buAutoNum type="arabicPeriod"/>
            </a:pPr>
            <a:r>
              <a:rPr lang="en-US" sz="1600" dirty="0">
                <a:latin typeface="Helvetica"/>
                <a:cs typeface="Helvetica"/>
              </a:rPr>
              <a:t>Take the first </a:t>
            </a:r>
            <a:r>
              <a:rPr lang="en-US" sz="1600" dirty="0" smtClean="0">
                <a:latin typeface="Helvetica"/>
                <a:cs typeface="Helvetica"/>
              </a:rPr>
              <a:t>node </a:t>
            </a:r>
            <a:r>
              <a:rPr lang="en-US" sz="1600" dirty="0">
                <a:latin typeface="Helvetica"/>
                <a:cs typeface="Helvetica"/>
              </a:rPr>
              <a:t>out of the queue. Find the unmarked nodes adjacent to it in the graph. Mark them with the label of</a:t>
            </a:r>
            <a:r>
              <a:rPr lang="en-US" sz="1600" dirty="0" smtClean="0">
                <a:latin typeface="Helvetica"/>
                <a:cs typeface="Helvetica"/>
              </a:rPr>
              <a:t> 2. </a:t>
            </a:r>
            <a:r>
              <a:rPr lang="en-US" sz="1600" dirty="0">
                <a:latin typeface="Helvetica"/>
                <a:cs typeface="Helvetica"/>
              </a:rPr>
              <a:t>Put them in the queue</a:t>
            </a:r>
            <a:r>
              <a:rPr lang="en-US" sz="1600" dirty="0" smtClean="0">
                <a:latin typeface="Helvetica"/>
                <a:cs typeface="Helvetica"/>
              </a:rPr>
              <a:t>.</a:t>
            </a:r>
          </a:p>
          <a:p>
            <a:pPr>
              <a:buFontTx/>
              <a:buAutoNum type="arabicPeriod"/>
            </a:pPr>
            <a:r>
              <a:rPr lang="en-US" sz="1600" dirty="0" smtClean="0">
                <a:latin typeface="Helvetica"/>
                <a:cs typeface="Helvetica"/>
              </a:rPr>
              <a:t>…</a:t>
            </a:r>
          </a:p>
          <a:p>
            <a:pPr>
              <a:buFontTx/>
              <a:buAutoNum type="arabicPeriod"/>
            </a:pPr>
            <a:r>
              <a:rPr lang="en-US" sz="1600" dirty="0" smtClean="0">
                <a:latin typeface="Helvetica"/>
                <a:cs typeface="Helvetica"/>
              </a:rPr>
              <a:t>Take the first node, </a:t>
            </a:r>
            <a:r>
              <a:rPr lang="en-US" sz="1600" dirty="0" err="1" smtClean="0">
                <a:latin typeface="Helvetica"/>
                <a:cs typeface="Helvetica"/>
              </a:rPr>
              <a:t>w</a:t>
            </a:r>
            <a:r>
              <a:rPr lang="en-US" sz="1600" dirty="0" smtClean="0">
                <a:latin typeface="Helvetica"/>
                <a:cs typeface="Helvetica"/>
              </a:rPr>
              <a:t>, out of the queue. Find the unmarked nodes adjacent to it in the graph. Mark them with the label of w+1. Put them in the queue.</a:t>
            </a:r>
          </a:p>
        </p:txBody>
      </p:sp>
      <p:sp>
        <p:nvSpPr>
          <p:cNvPr id="9"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SEARCH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4934402"/>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494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3" name="Oval 12"/>
          <p:cNvSpPr/>
          <p:nvPr/>
        </p:nvSpPr>
        <p:spPr>
          <a:xfrm>
            <a:off x="4879580" y="4934402"/>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494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5" name="Oval 14"/>
          <p:cNvSpPr/>
          <p:nvPr/>
        </p:nvSpPr>
        <p:spPr>
          <a:xfrm>
            <a:off x="3465647" y="4934402"/>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494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19" name="Straight Connector 18"/>
          <p:cNvCxnSpPr>
            <a:stCxn id="16" idx="3"/>
            <a:endCxn id="12" idx="1"/>
          </p:cNvCxnSpPr>
          <p:nvPr/>
        </p:nvCxnSpPr>
        <p:spPr>
          <a:xfrm>
            <a:off x="3704167" y="5040308"/>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2"/>
          </p:cNvCxnSpPr>
          <p:nvPr/>
        </p:nvCxnSpPr>
        <p:spPr>
          <a:xfrm>
            <a:off x="4419600" y="5069894"/>
            <a:ext cx="459980" cy="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77047" y="466341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
          <p:cNvSpPr>
            <a:spLocks/>
          </p:cNvSpPr>
          <p:nvPr/>
        </p:nvSpPr>
        <p:spPr bwMode="auto">
          <a:xfrm>
            <a:off x="5769751" y="467699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4" name="Oval 23"/>
          <p:cNvSpPr/>
          <p:nvPr/>
        </p:nvSpPr>
        <p:spPr>
          <a:xfrm>
            <a:off x="5784343" y="5374694"/>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
          <p:cNvSpPr>
            <a:spLocks/>
          </p:cNvSpPr>
          <p:nvPr/>
        </p:nvSpPr>
        <p:spPr bwMode="auto">
          <a:xfrm>
            <a:off x="5777047" y="5388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30" name="Oval 29"/>
          <p:cNvSpPr/>
          <p:nvPr/>
        </p:nvSpPr>
        <p:spPr>
          <a:xfrm>
            <a:off x="2635913" y="4934402"/>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2628617" y="494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cxnSp>
        <p:nvCxnSpPr>
          <p:cNvPr id="32" name="Straight Connector 31"/>
          <p:cNvCxnSpPr>
            <a:endCxn id="16" idx="1"/>
          </p:cNvCxnSpPr>
          <p:nvPr/>
        </p:nvCxnSpPr>
        <p:spPr>
          <a:xfrm flipV="1">
            <a:off x="2874433" y="5040308"/>
            <a:ext cx="583918" cy="203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4" idx="2"/>
            <a:endCxn id="14" idx="3"/>
          </p:cNvCxnSpPr>
          <p:nvPr/>
        </p:nvCxnSpPr>
        <p:spPr>
          <a:xfrm rot="10800000">
            <a:off x="5118101" y="5040308"/>
            <a:ext cx="666243" cy="46987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2" idx="2"/>
          </p:cNvCxnSpPr>
          <p:nvPr/>
        </p:nvCxnSpPr>
        <p:spPr>
          <a:xfrm rot="10800000" flipV="1">
            <a:off x="5118101" y="4798910"/>
            <a:ext cx="658946" cy="27098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666047" y="466341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2"/>
          <p:cNvSpPr>
            <a:spLocks/>
          </p:cNvSpPr>
          <p:nvPr/>
        </p:nvSpPr>
        <p:spPr bwMode="auto">
          <a:xfrm>
            <a:off x="6658751" y="467699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latin typeface="Helvetica"/>
                <a:ea typeface="Trebuchet MS" pitchFamily="-112" charset="0"/>
                <a:cs typeface="Helvetica"/>
                <a:sym typeface="Trebuchet MS" pitchFamily="-112" charset="0"/>
              </a:rPr>
              <a:t>w</a:t>
            </a:r>
            <a:endParaRPr lang="en-US" sz="1200" b="1" dirty="0">
              <a:latin typeface="Helvetica"/>
              <a:ea typeface="Trebuchet MS" pitchFamily="-112" charset="0"/>
              <a:cs typeface="Helvetica"/>
              <a:sym typeface="Trebuchet MS" pitchFamily="-112" charset="0"/>
            </a:endParaRPr>
          </a:p>
        </p:txBody>
      </p:sp>
      <p:sp>
        <p:nvSpPr>
          <p:cNvPr id="39" name="Oval 38"/>
          <p:cNvSpPr/>
          <p:nvPr/>
        </p:nvSpPr>
        <p:spPr>
          <a:xfrm>
            <a:off x="1758301" y="4934402"/>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2"/>
          <p:cNvSpPr>
            <a:spLocks/>
          </p:cNvSpPr>
          <p:nvPr/>
        </p:nvSpPr>
        <p:spPr bwMode="auto">
          <a:xfrm>
            <a:off x="1751005" y="494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latin typeface="Helvetica"/>
                <a:ea typeface="Trebuchet MS" pitchFamily="-112" charset="0"/>
                <a:cs typeface="Helvetica"/>
                <a:sym typeface="Trebuchet MS" pitchFamily="-112" charset="0"/>
              </a:rPr>
              <a:t>w</a:t>
            </a:r>
            <a:endParaRPr lang="en-US" sz="1200" b="1" dirty="0">
              <a:latin typeface="Helvetica"/>
              <a:ea typeface="Trebuchet MS" pitchFamily="-112" charset="0"/>
              <a:cs typeface="Helvetica"/>
              <a:sym typeface="Trebuchet MS" pitchFamily="-112" charset="0"/>
            </a:endParaRPr>
          </a:p>
        </p:txBody>
      </p:sp>
      <p:sp>
        <p:nvSpPr>
          <p:cNvPr id="43" name="Oval 42"/>
          <p:cNvSpPr/>
          <p:nvPr/>
        </p:nvSpPr>
        <p:spPr>
          <a:xfrm>
            <a:off x="7580447" y="466341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2"/>
          <p:cNvSpPr>
            <a:spLocks/>
          </p:cNvSpPr>
          <p:nvPr/>
        </p:nvSpPr>
        <p:spPr bwMode="auto">
          <a:xfrm>
            <a:off x="7496948" y="4910680"/>
            <a:ext cx="419382"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w+1</a:t>
            </a:r>
            <a:endParaRPr lang="en-US" sz="1200" b="1" dirty="0">
              <a:latin typeface="Helvetica"/>
              <a:ea typeface="Trebuchet MS" pitchFamily="-112" charset="0"/>
              <a:cs typeface="Helvetica"/>
              <a:sym typeface="Trebuchet MS" pitchFamily="-112" charset="0"/>
            </a:endParaRPr>
          </a:p>
        </p:txBody>
      </p:sp>
      <p:sp>
        <p:nvSpPr>
          <p:cNvPr id="45" name="Oval 44"/>
          <p:cNvSpPr/>
          <p:nvPr/>
        </p:nvSpPr>
        <p:spPr>
          <a:xfrm>
            <a:off x="939800" y="4934402"/>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2"/>
          <p:cNvSpPr>
            <a:spLocks/>
          </p:cNvSpPr>
          <p:nvPr/>
        </p:nvSpPr>
        <p:spPr bwMode="auto">
          <a:xfrm>
            <a:off x="863597" y="5205387"/>
            <a:ext cx="419382"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w+1</a:t>
            </a:r>
            <a:endParaRPr lang="en-US" sz="1200" b="1" dirty="0">
              <a:latin typeface="Helvetica"/>
              <a:ea typeface="Trebuchet MS" pitchFamily="-112" charset="0"/>
              <a:cs typeface="Helvetica"/>
              <a:sym typeface="Trebuchet MS" pitchFamily="-112" charset="0"/>
            </a:endParaRPr>
          </a:p>
        </p:txBody>
      </p:sp>
      <p:cxnSp>
        <p:nvCxnSpPr>
          <p:cNvPr id="48" name="Straight Connector 47"/>
          <p:cNvCxnSpPr>
            <a:stCxn id="38" idx="1"/>
            <a:endCxn id="22" idx="6"/>
          </p:cNvCxnSpPr>
          <p:nvPr/>
        </p:nvCxnSpPr>
        <p:spPr>
          <a:xfrm rot="10800000" flipV="1">
            <a:off x="6002867" y="4769324"/>
            <a:ext cx="655884" cy="29586"/>
          </a:xfrm>
          <a:prstGeom prst="line">
            <a:avLst/>
          </a:prstGeom>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3" idx="2"/>
            <a:endCxn id="38" idx="3"/>
          </p:cNvCxnSpPr>
          <p:nvPr/>
        </p:nvCxnSpPr>
        <p:spPr>
          <a:xfrm rot="10800000">
            <a:off x="6904567" y="4769324"/>
            <a:ext cx="675880" cy="295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0" idx="1"/>
          </p:cNvCxnSpPr>
          <p:nvPr/>
        </p:nvCxnSpPr>
        <p:spPr>
          <a:xfrm rot="10800000" flipV="1">
            <a:off x="1165625" y="5040307"/>
            <a:ext cx="585380" cy="314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30" idx="2"/>
            <a:endCxn id="40" idx="3"/>
          </p:cNvCxnSpPr>
          <p:nvPr/>
        </p:nvCxnSpPr>
        <p:spPr>
          <a:xfrm rot="10800000">
            <a:off x="1996821" y="5040308"/>
            <a:ext cx="639092" cy="29586"/>
          </a:xfrm>
          <a:prstGeom prst="line">
            <a:avLst/>
          </a:prstGeom>
          <a:ln w="127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914400"/>
            <a:ext cx="8077200" cy="147117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a:t>
            </a:r>
            <a:r>
              <a:rPr lang="en-US" sz="1600" b="1" dirty="0" smtClean="0">
                <a:latin typeface="Helvetica"/>
                <a:cs typeface="Helvetica"/>
              </a:rPr>
              <a:t> </a:t>
            </a:r>
            <a:r>
              <a:rPr lang="en-US" sz="1600" b="1" dirty="0">
                <a:latin typeface="Helvetica"/>
                <a:cs typeface="Helvetica"/>
              </a:rPr>
              <a:t>1</a:t>
            </a:r>
            <a:r>
              <a:rPr lang="en-US" sz="1600" b="1" dirty="0" smtClean="0">
                <a:latin typeface="Helvetica"/>
                <a:cs typeface="Helvetica"/>
              </a:rPr>
              <a:t> </a:t>
            </a:r>
            <a:r>
              <a:rPr lang="en-US" sz="1600" b="1" dirty="0">
                <a:latin typeface="Helvetica"/>
                <a:cs typeface="Helvetica"/>
              </a:rPr>
              <a:t>and node</a:t>
            </a:r>
            <a:r>
              <a:rPr lang="en-US" sz="1600" b="1" dirty="0" smtClean="0">
                <a:latin typeface="Helvetica"/>
                <a:cs typeface="Helvetica"/>
              </a:rPr>
              <a:t> 4:</a:t>
            </a:r>
          </a:p>
          <a:p>
            <a:pPr>
              <a:buFontTx/>
              <a:buAutoNum type="arabicPeriod"/>
            </a:pPr>
            <a:endParaRPr lang="en-US" sz="1600" dirty="0" smtClean="0">
              <a:latin typeface="Helvetica"/>
              <a:cs typeface="Helvetica"/>
            </a:endParaRPr>
          </a:p>
          <a:p>
            <a:pPr>
              <a:buFontTx/>
              <a:buAutoNum type="arabicPeriod"/>
            </a:pPr>
            <a:r>
              <a:rPr lang="en-US" sz="1600" dirty="0">
                <a:latin typeface="Helvetica"/>
                <a:cs typeface="Helvetica"/>
              </a:rPr>
              <a:t>Repeat until you find</a:t>
            </a:r>
            <a:r>
              <a:rPr lang="en-US" sz="1600" dirty="0" smtClean="0">
                <a:latin typeface="Helvetica"/>
                <a:cs typeface="Helvetica"/>
              </a:rPr>
              <a:t> node 4  </a:t>
            </a:r>
            <a:r>
              <a:rPr lang="en-US" sz="1600" dirty="0">
                <a:latin typeface="Helvetica"/>
                <a:cs typeface="Helvetica"/>
              </a:rPr>
              <a:t>or there are no more nodes in the queue.</a:t>
            </a:r>
          </a:p>
          <a:p>
            <a:pPr>
              <a:buFontTx/>
              <a:buAutoNum type="arabicPeriod"/>
            </a:pPr>
            <a:r>
              <a:rPr lang="en-US" sz="1600" dirty="0">
                <a:latin typeface="Helvetica"/>
                <a:cs typeface="Helvetica"/>
              </a:rPr>
              <a:t>The distance between</a:t>
            </a:r>
            <a:r>
              <a:rPr lang="en-US" sz="1600" dirty="0" smtClean="0">
                <a:latin typeface="Helvetica"/>
                <a:cs typeface="Helvetica"/>
              </a:rPr>
              <a:t> </a:t>
            </a:r>
            <a:r>
              <a:rPr lang="en-US" sz="1600" dirty="0">
                <a:latin typeface="Helvetica"/>
                <a:cs typeface="Helvetica"/>
              </a:rPr>
              <a:t>1</a:t>
            </a:r>
            <a:r>
              <a:rPr lang="en-US" sz="1600" dirty="0" smtClean="0">
                <a:latin typeface="Helvetica"/>
                <a:cs typeface="Helvetica"/>
              </a:rPr>
              <a:t> </a:t>
            </a:r>
            <a:r>
              <a:rPr lang="en-US" sz="1600" dirty="0">
                <a:latin typeface="Helvetica"/>
                <a:cs typeface="Helvetica"/>
              </a:rPr>
              <a:t>and</a:t>
            </a:r>
            <a:r>
              <a:rPr lang="en-US" sz="1600" dirty="0" smtClean="0">
                <a:latin typeface="Helvetica"/>
                <a:cs typeface="Helvetica"/>
              </a:rPr>
              <a:t> </a:t>
            </a:r>
            <a:r>
              <a:rPr lang="en-US" sz="1600" dirty="0">
                <a:latin typeface="Helvetica"/>
                <a:cs typeface="Helvetica"/>
              </a:rPr>
              <a:t>4</a:t>
            </a:r>
            <a:r>
              <a:rPr lang="en-US" sz="1600" dirty="0" smtClean="0">
                <a:latin typeface="Helvetica"/>
                <a:cs typeface="Helvetica"/>
              </a:rPr>
              <a:t> </a:t>
            </a:r>
            <a:r>
              <a:rPr lang="en-US" sz="1600" dirty="0">
                <a:latin typeface="Helvetica"/>
                <a:cs typeface="Helvetica"/>
              </a:rPr>
              <a:t>is the label of</a:t>
            </a:r>
            <a:r>
              <a:rPr lang="en-US" sz="1600" dirty="0" smtClean="0">
                <a:latin typeface="Helvetica"/>
                <a:cs typeface="Helvetica"/>
              </a:rPr>
              <a:t> </a:t>
            </a:r>
            <a:r>
              <a:rPr lang="en-US" sz="1600" dirty="0">
                <a:latin typeface="Helvetica"/>
                <a:cs typeface="Helvetica"/>
              </a:rPr>
              <a:t>4</a:t>
            </a:r>
            <a:r>
              <a:rPr lang="en-US" sz="1600" dirty="0" smtClean="0">
                <a:latin typeface="Helvetica"/>
                <a:cs typeface="Helvetica"/>
              </a:rPr>
              <a:t> </a:t>
            </a:r>
            <a:r>
              <a:rPr lang="en-US" sz="1600" dirty="0">
                <a:latin typeface="Helvetica"/>
                <a:cs typeface="Helvetica"/>
              </a:rPr>
              <a:t>or, if</a:t>
            </a:r>
            <a:r>
              <a:rPr lang="en-US" sz="1600" dirty="0" smtClean="0">
                <a:latin typeface="Helvetica"/>
                <a:cs typeface="Helvetica"/>
              </a:rPr>
              <a:t> </a:t>
            </a:r>
            <a:r>
              <a:rPr lang="en-US" sz="1600" dirty="0">
                <a:latin typeface="Helvetica"/>
                <a:cs typeface="Helvetica"/>
              </a:rPr>
              <a:t>4</a:t>
            </a:r>
            <a:r>
              <a:rPr lang="en-US" sz="1600" dirty="0" smtClean="0">
                <a:latin typeface="Helvetica"/>
                <a:cs typeface="Helvetica"/>
              </a:rPr>
              <a:t> </a:t>
            </a:r>
            <a:r>
              <a:rPr lang="en-US" sz="1600" dirty="0">
                <a:latin typeface="Helvetica"/>
                <a:cs typeface="Helvetica"/>
              </a:rPr>
              <a:t>does not have a label, infinity.</a:t>
            </a:r>
          </a:p>
          <a:p>
            <a:endParaRPr lang="en-US" sz="1600" dirty="0">
              <a:latin typeface="Helvetica"/>
              <a:cs typeface="Helvetica"/>
            </a:endParaRPr>
          </a:p>
        </p:txBody>
      </p:sp>
      <p:sp>
        <p:nvSpPr>
          <p:cNvPr id="9"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SEATCH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3" name="Oval 12"/>
          <p:cNvSpPr/>
          <p:nvPr/>
        </p:nvSpPr>
        <p:spPr>
          <a:xfrm>
            <a:off x="4879580"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5" name="Oval 14"/>
          <p:cNvSpPr/>
          <p:nvPr/>
        </p:nvSpPr>
        <p:spPr>
          <a:xfrm>
            <a:off x="3465647"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7" name="Oval 16"/>
          <p:cNvSpPr/>
          <p:nvPr/>
        </p:nvSpPr>
        <p:spPr>
          <a:xfrm>
            <a:off x="4201076" y="43571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43707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19" name="Straight Connector 18"/>
          <p:cNvCxnSpPr>
            <a:stCxn id="16" idx="3"/>
            <a:endCxn id="12" idx="1"/>
          </p:cNvCxnSpPr>
          <p:nvPr/>
        </p:nvCxnSpPr>
        <p:spPr>
          <a:xfrm>
            <a:off x="3704167" y="3668654"/>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2"/>
          </p:cNvCxnSpPr>
          <p:nvPr/>
        </p:nvCxnSpPr>
        <p:spPr>
          <a:xfrm>
            <a:off x="4419600" y="3698240"/>
            <a:ext cx="459980" cy="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1" idx="4"/>
            <a:endCxn id="18" idx="0"/>
          </p:cNvCxnSpPr>
          <p:nvPr/>
        </p:nvCxnSpPr>
        <p:spPr>
          <a:xfrm rot="16200000" flipH="1">
            <a:off x="4043195" y="4097227"/>
            <a:ext cx="536989"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77047" y="3291764"/>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
          <p:cNvSpPr>
            <a:spLocks/>
          </p:cNvSpPr>
          <p:nvPr/>
        </p:nvSpPr>
        <p:spPr bwMode="auto">
          <a:xfrm>
            <a:off x="5769751" y="330533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4" name="Oval 23"/>
          <p:cNvSpPr/>
          <p:nvPr/>
        </p:nvSpPr>
        <p:spPr>
          <a:xfrm>
            <a:off x="5784343" y="4003040"/>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
          <p:cNvSpPr>
            <a:spLocks/>
          </p:cNvSpPr>
          <p:nvPr/>
        </p:nvSpPr>
        <p:spPr bwMode="auto">
          <a:xfrm>
            <a:off x="5777047" y="401661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6" name="Oval 25"/>
          <p:cNvSpPr/>
          <p:nvPr/>
        </p:nvSpPr>
        <p:spPr>
          <a:xfrm>
            <a:off x="4446892" y="5180116"/>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439596" y="51936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8" name="Oval 27"/>
          <p:cNvSpPr/>
          <p:nvPr/>
        </p:nvSpPr>
        <p:spPr>
          <a:xfrm>
            <a:off x="3947964" y="5180116"/>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940668" y="51936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30" name="Oval 29"/>
          <p:cNvSpPr/>
          <p:nvPr/>
        </p:nvSpPr>
        <p:spPr>
          <a:xfrm>
            <a:off x="2635913" y="356274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2628617" y="3576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cxnSp>
        <p:nvCxnSpPr>
          <p:cNvPr id="32" name="Straight Connector 31"/>
          <p:cNvCxnSpPr>
            <a:endCxn id="16" idx="1"/>
          </p:cNvCxnSpPr>
          <p:nvPr/>
        </p:nvCxnSpPr>
        <p:spPr>
          <a:xfrm flipV="1">
            <a:off x="2874433" y="3668654"/>
            <a:ext cx="583918" cy="203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7" idx="3"/>
            <a:endCxn id="29" idx="0"/>
          </p:cNvCxnSpPr>
          <p:nvPr/>
        </p:nvCxnSpPr>
        <p:spPr>
          <a:xfrm rot="5400000">
            <a:off x="3846242" y="4805782"/>
            <a:ext cx="605241"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7" idx="5"/>
            <a:endCxn id="26" idx="0"/>
          </p:cNvCxnSpPr>
          <p:nvPr/>
        </p:nvCxnSpPr>
        <p:spPr>
          <a:xfrm rot="16200000" flipH="1">
            <a:off x="4180980" y="4801292"/>
            <a:ext cx="591668"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4" idx="2"/>
            <a:endCxn id="14" idx="3"/>
          </p:cNvCxnSpPr>
          <p:nvPr/>
        </p:nvCxnSpPr>
        <p:spPr>
          <a:xfrm rot="10800000">
            <a:off x="5118101" y="3668654"/>
            <a:ext cx="666243" cy="46987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2" idx="2"/>
          </p:cNvCxnSpPr>
          <p:nvPr/>
        </p:nvCxnSpPr>
        <p:spPr>
          <a:xfrm rot="10800000" flipV="1">
            <a:off x="5118101" y="3427256"/>
            <a:ext cx="658946" cy="27098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92763" y="2861633"/>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2"/>
          <p:cNvSpPr>
            <a:spLocks/>
          </p:cNvSpPr>
          <p:nvPr/>
        </p:nvSpPr>
        <p:spPr bwMode="auto">
          <a:xfrm>
            <a:off x="6485467" y="287520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39" name="Oval 38"/>
          <p:cNvSpPr/>
          <p:nvPr/>
        </p:nvSpPr>
        <p:spPr>
          <a:xfrm>
            <a:off x="6500059" y="3522107"/>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2"/>
          <p:cNvSpPr>
            <a:spLocks/>
          </p:cNvSpPr>
          <p:nvPr/>
        </p:nvSpPr>
        <p:spPr bwMode="auto">
          <a:xfrm>
            <a:off x="6492763" y="353567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1" name="Oval 40"/>
          <p:cNvSpPr/>
          <p:nvPr/>
        </p:nvSpPr>
        <p:spPr>
          <a:xfrm>
            <a:off x="6500059" y="4183998"/>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6492763" y="41975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3" name="Oval 42"/>
          <p:cNvSpPr/>
          <p:nvPr/>
        </p:nvSpPr>
        <p:spPr>
          <a:xfrm>
            <a:off x="5999960" y="4844472"/>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2"/>
          <p:cNvSpPr>
            <a:spLocks/>
          </p:cNvSpPr>
          <p:nvPr/>
        </p:nvSpPr>
        <p:spPr bwMode="auto">
          <a:xfrm>
            <a:off x="5992664" y="485804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5" name="Oval 44"/>
          <p:cNvSpPr/>
          <p:nvPr/>
        </p:nvSpPr>
        <p:spPr>
          <a:xfrm>
            <a:off x="2024329" y="2968560"/>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2017033" y="298213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7" name="Oval 46"/>
          <p:cNvSpPr/>
          <p:nvPr/>
        </p:nvSpPr>
        <p:spPr>
          <a:xfrm>
            <a:off x="1836984" y="3563694"/>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2"/>
          <p:cNvSpPr>
            <a:spLocks/>
          </p:cNvSpPr>
          <p:nvPr/>
        </p:nvSpPr>
        <p:spPr bwMode="auto">
          <a:xfrm>
            <a:off x="1829688" y="357726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9" name="Oval 48"/>
          <p:cNvSpPr/>
          <p:nvPr/>
        </p:nvSpPr>
        <p:spPr>
          <a:xfrm>
            <a:off x="2037029" y="4212013"/>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2"/>
          <p:cNvSpPr>
            <a:spLocks/>
          </p:cNvSpPr>
          <p:nvPr/>
        </p:nvSpPr>
        <p:spPr bwMode="auto">
          <a:xfrm>
            <a:off x="2029733" y="422558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1" name="Oval 50"/>
          <p:cNvSpPr/>
          <p:nvPr/>
        </p:nvSpPr>
        <p:spPr>
          <a:xfrm>
            <a:off x="3947964" y="5870989"/>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3940668" y="588456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cxnSp>
        <p:nvCxnSpPr>
          <p:cNvPr id="53" name="Straight Connector 52"/>
          <p:cNvCxnSpPr>
            <a:stCxn id="45" idx="5"/>
            <a:endCxn id="30" idx="1"/>
          </p:cNvCxnSpPr>
          <p:nvPr/>
        </p:nvCxnSpPr>
        <p:spPr>
          <a:xfrm rot="16200000" flipH="1">
            <a:off x="2241745" y="3175193"/>
            <a:ext cx="402575"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0" idx="3"/>
            <a:endCxn id="49" idx="7"/>
          </p:cNvCxnSpPr>
          <p:nvPr/>
        </p:nvCxnSpPr>
        <p:spPr>
          <a:xfrm rot="5400000">
            <a:off x="2220556" y="3803270"/>
            <a:ext cx="457651"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7" idx="6"/>
            <a:endCxn id="30" idx="2"/>
          </p:cNvCxnSpPr>
          <p:nvPr/>
        </p:nvCxnSpPr>
        <p:spPr>
          <a:xfrm flipV="1">
            <a:off x="2062805" y="3698240"/>
            <a:ext cx="573109" cy="94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2" idx="6"/>
            <a:endCxn id="39" idx="2"/>
          </p:cNvCxnSpPr>
          <p:nvPr/>
        </p:nvCxnSpPr>
        <p:spPr>
          <a:xfrm>
            <a:off x="6002867" y="3427257"/>
            <a:ext cx="497192" cy="23034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22" idx="6"/>
            <a:endCxn id="37" idx="3"/>
          </p:cNvCxnSpPr>
          <p:nvPr/>
        </p:nvCxnSpPr>
        <p:spPr>
          <a:xfrm flipV="1">
            <a:off x="6002868" y="3092932"/>
            <a:ext cx="522967" cy="33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24" idx="6"/>
            <a:endCxn id="41" idx="2"/>
          </p:cNvCxnSpPr>
          <p:nvPr/>
        </p:nvCxnSpPr>
        <p:spPr>
          <a:xfrm>
            <a:off x="6010163" y="4138532"/>
            <a:ext cx="489896" cy="18095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24" idx="4"/>
            <a:endCxn id="44" idx="0"/>
          </p:cNvCxnSpPr>
          <p:nvPr/>
        </p:nvCxnSpPr>
        <p:spPr>
          <a:xfrm rot="16200000" flipH="1">
            <a:off x="5714402" y="4456874"/>
            <a:ext cx="584020"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28" idx="4"/>
            <a:endCxn id="52" idx="0"/>
          </p:cNvCxnSpPr>
          <p:nvPr/>
        </p:nvCxnSpPr>
        <p:spPr>
          <a:xfrm rot="16200000" flipH="1">
            <a:off x="3845495" y="5666479"/>
            <a:ext cx="433461"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2282845" y="4991084"/>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2"/>
          <p:cNvSpPr>
            <a:spLocks/>
          </p:cNvSpPr>
          <p:nvPr/>
        </p:nvSpPr>
        <p:spPr bwMode="auto">
          <a:xfrm>
            <a:off x="2275549" y="500465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9" name="Oval 88"/>
          <p:cNvSpPr/>
          <p:nvPr/>
        </p:nvSpPr>
        <p:spPr>
          <a:xfrm>
            <a:off x="1591168" y="4866712"/>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2"/>
          <p:cNvSpPr>
            <a:spLocks/>
          </p:cNvSpPr>
          <p:nvPr/>
        </p:nvSpPr>
        <p:spPr bwMode="auto">
          <a:xfrm>
            <a:off x="1583872" y="488028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1" name="Oval 90"/>
          <p:cNvSpPr/>
          <p:nvPr/>
        </p:nvSpPr>
        <p:spPr>
          <a:xfrm>
            <a:off x="1334296" y="4284094"/>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2"/>
          <p:cNvSpPr>
            <a:spLocks/>
          </p:cNvSpPr>
          <p:nvPr/>
        </p:nvSpPr>
        <p:spPr bwMode="auto">
          <a:xfrm>
            <a:off x="1327000" y="429766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3" name="Oval 92"/>
          <p:cNvSpPr/>
          <p:nvPr/>
        </p:nvSpPr>
        <p:spPr>
          <a:xfrm>
            <a:off x="1095776" y="3486294"/>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2"/>
          <p:cNvSpPr>
            <a:spLocks/>
          </p:cNvSpPr>
          <p:nvPr/>
        </p:nvSpPr>
        <p:spPr bwMode="auto">
          <a:xfrm>
            <a:off x="1088480" y="349986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5" name="Oval 94"/>
          <p:cNvSpPr/>
          <p:nvPr/>
        </p:nvSpPr>
        <p:spPr>
          <a:xfrm>
            <a:off x="7129011" y="4317461"/>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2"/>
          <p:cNvSpPr>
            <a:spLocks/>
          </p:cNvSpPr>
          <p:nvPr/>
        </p:nvSpPr>
        <p:spPr bwMode="auto">
          <a:xfrm>
            <a:off x="7121715" y="433103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7" name="Oval 96"/>
          <p:cNvSpPr/>
          <p:nvPr/>
        </p:nvSpPr>
        <p:spPr>
          <a:xfrm>
            <a:off x="6745875" y="4936276"/>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2"/>
          <p:cNvSpPr>
            <a:spLocks/>
          </p:cNvSpPr>
          <p:nvPr/>
        </p:nvSpPr>
        <p:spPr bwMode="auto">
          <a:xfrm>
            <a:off x="6738579" y="494984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9" name="Oval 98"/>
          <p:cNvSpPr/>
          <p:nvPr/>
        </p:nvSpPr>
        <p:spPr>
          <a:xfrm>
            <a:off x="7257323" y="3577266"/>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2"/>
          <p:cNvSpPr>
            <a:spLocks/>
          </p:cNvSpPr>
          <p:nvPr/>
        </p:nvSpPr>
        <p:spPr bwMode="auto">
          <a:xfrm>
            <a:off x="7250027" y="359083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101" name="Oval 100"/>
          <p:cNvSpPr/>
          <p:nvPr/>
        </p:nvSpPr>
        <p:spPr>
          <a:xfrm>
            <a:off x="7264619" y="2861633"/>
            <a:ext cx="225820" cy="270984"/>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2"/>
          <p:cNvSpPr>
            <a:spLocks/>
          </p:cNvSpPr>
          <p:nvPr/>
        </p:nvSpPr>
        <p:spPr bwMode="auto">
          <a:xfrm>
            <a:off x="7257323" y="287520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cxnSp>
        <p:nvCxnSpPr>
          <p:cNvPr id="103" name="Straight Connector 102"/>
          <p:cNvCxnSpPr>
            <a:stCxn id="49" idx="3"/>
            <a:endCxn id="89" idx="7"/>
          </p:cNvCxnSpPr>
          <p:nvPr/>
        </p:nvCxnSpPr>
        <p:spPr>
          <a:xfrm rot="5400000">
            <a:off x="1695467" y="4531764"/>
            <a:ext cx="463085"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49" idx="5"/>
            <a:endCxn id="87" idx="0"/>
          </p:cNvCxnSpPr>
          <p:nvPr/>
        </p:nvCxnSpPr>
        <p:spPr>
          <a:xfrm rot="16200000" flipH="1">
            <a:off x="2038881" y="4634209"/>
            <a:ext cx="547772"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91" idx="6"/>
            <a:endCxn id="49" idx="2"/>
          </p:cNvCxnSpPr>
          <p:nvPr/>
        </p:nvCxnSpPr>
        <p:spPr>
          <a:xfrm flipV="1">
            <a:off x="1560117" y="4347506"/>
            <a:ext cx="476913" cy="720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93" idx="6"/>
            <a:endCxn id="48" idx="1"/>
          </p:cNvCxnSpPr>
          <p:nvPr/>
        </p:nvCxnSpPr>
        <p:spPr>
          <a:xfrm>
            <a:off x="1321596" y="3621786"/>
            <a:ext cx="508092" cy="478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41" idx="6"/>
            <a:endCxn id="96" idx="1"/>
          </p:cNvCxnSpPr>
          <p:nvPr/>
        </p:nvCxnSpPr>
        <p:spPr>
          <a:xfrm>
            <a:off x="6725879" y="4319490"/>
            <a:ext cx="395836" cy="10387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41" idx="4"/>
            <a:endCxn id="98" idx="0"/>
          </p:cNvCxnSpPr>
          <p:nvPr/>
        </p:nvCxnSpPr>
        <p:spPr>
          <a:xfrm rot="16200000" flipH="1">
            <a:off x="6489795" y="4578156"/>
            <a:ext cx="494866"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99" idx="2"/>
            <a:endCxn id="39" idx="6"/>
          </p:cNvCxnSpPr>
          <p:nvPr/>
        </p:nvCxnSpPr>
        <p:spPr>
          <a:xfrm rot="10800000">
            <a:off x="6725879" y="3657599"/>
            <a:ext cx="531444" cy="551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1" idx="2"/>
            <a:endCxn id="37" idx="6"/>
          </p:cNvCxnSpPr>
          <p:nvPr/>
        </p:nvCxnSpPr>
        <p:spPr>
          <a:xfrm rot="10800000">
            <a:off x="6718583" y="2997125"/>
            <a:ext cx="546036" cy="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701" name="TextBox 11"/>
          <p:cNvSpPr txBox="1">
            <a:spLocks noChangeArrowheads="1"/>
          </p:cNvSpPr>
          <p:nvPr/>
        </p:nvSpPr>
        <p:spPr bwMode="auto">
          <a:xfrm>
            <a:off x="-304800" y="7696201"/>
            <a:ext cx="3403358" cy="646331"/>
          </a:xfrm>
          <a:prstGeom prst="rect">
            <a:avLst/>
          </a:prstGeom>
          <a:noFill/>
          <a:ln w="9525">
            <a:noFill/>
            <a:miter lim="800000"/>
            <a:headEnd/>
            <a:tailEnd/>
          </a:ln>
        </p:spPr>
        <p:txBody>
          <a:bodyPr wrap="none">
            <a:prstTxWarp prst="textNoShape">
              <a:avLst/>
            </a:prstTxWarp>
            <a:spAutoFit/>
          </a:bodyPr>
          <a:lstStyle/>
          <a:p>
            <a:r>
              <a:rPr lang="en-US" dirty="0"/>
              <a:t>Ex. Apply the algorithm to find the </a:t>
            </a:r>
          </a:p>
          <a:p>
            <a:r>
              <a:rPr lang="en-US" dirty="0"/>
              <a:t>distance between A and C </a:t>
            </a:r>
          </a:p>
        </p:txBody>
      </p:sp>
      <p:sp>
        <p:nvSpPr>
          <p:cNvPr id="7" name="Rectangle 6"/>
          <p:cNvSpPr/>
          <p:nvPr/>
        </p:nvSpPr>
        <p:spPr>
          <a:xfrm>
            <a:off x="2971800" y="6635751"/>
            <a:ext cx="4572000" cy="246221"/>
          </a:xfrm>
          <a:prstGeom prst="rect">
            <a:avLst/>
          </a:prstGeom>
        </p:spPr>
        <p:txBody>
          <a:bodyPr>
            <a:spAutoFit/>
          </a:bodyPr>
          <a:lstStyle/>
          <a:p>
            <a:r>
              <a:rPr lang="en-US" sz="1000" dirty="0" smtClean="0"/>
              <a:t>http://www.yaldex.com/games-programming/0672323699_ch12lev1sec7.html</a:t>
            </a:r>
            <a:endParaRPr lang="en-US" sz="1000" dirty="0"/>
          </a:p>
        </p:txBody>
      </p:sp>
      <p:sp>
        <p:nvSpPr>
          <p:cNvPr id="8" name="TextBox 7"/>
          <p:cNvSpPr txBox="1"/>
          <p:nvPr/>
        </p:nvSpPr>
        <p:spPr>
          <a:xfrm>
            <a:off x="685800" y="2162255"/>
            <a:ext cx="5249341" cy="923330"/>
          </a:xfrm>
          <a:prstGeom prst="rect">
            <a:avLst/>
          </a:prstGeom>
          <a:noFill/>
        </p:spPr>
        <p:txBody>
          <a:bodyPr wrap="none" rtlCol="0">
            <a:spAutoFit/>
          </a:bodyPr>
          <a:lstStyle/>
          <a:p>
            <a:r>
              <a:rPr lang="en-US" dirty="0" smtClean="0"/>
              <a:t>For a weighted network, we have </a:t>
            </a:r>
            <a:r>
              <a:rPr lang="en-US" dirty="0" err="1" smtClean="0"/>
              <a:t>Dijkstra’s</a:t>
            </a:r>
            <a:r>
              <a:rPr lang="en-US" dirty="0" smtClean="0"/>
              <a:t> algorithm. </a:t>
            </a:r>
          </a:p>
          <a:p>
            <a:endParaRPr lang="en-US" dirty="0" smtClean="0"/>
          </a:p>
          <a:p>
            <a:r>
              <a:rPr lang="en-US" dirty="0" smtClean="0"/>
              <a:t>http://en.wikipedia.org/wiki/Dijkstra%27s_algorithm</a:t>
            </a:r>
            <a:endParaRPr lang="en-US" dirty="0"/>
          </a:p>
        </p:txBody>
      </p:sp>
      <p:sp>
        <p:nvSpPr>
          <p:cNvPr id="9"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SEATCH ALGORITHM</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0" name="Text Box 5"/>
          <p:cNvSpPr txBox="1">
            <a:spLocks noChangeArrowheads="1"/>
          </p:cNvSpPr>
          <p:nvPr/>
        </p:nvSpPr>
        <p:spPr bwMode="auto">
          <a:xfrm>
            <a:off x="457202" y="1900322"/>
            <a:ext cx="1749197" cy="461665"/>
          </a:xfrm>
          <a:prstGeom prst="rect">
            <a:avLst/>
          </a:prstGeom>
          <a:noFill/>
          <a:ln w="9525">
            <a:noFill/>
            <a:miter lim="800000"/>
            <a:headEnd/>
            <a:tailEnd/>
          </a:ln>
        </p:spPr>
        <p:txBody>
          <a:bodyPr wrap="none">
            <a:prstTxWarp prst="textNoShape">
              <a:avLst/>
            </a:prstTxWarp>
            <a:spAutoFit/>
          </a:bodyPr>
          <a:lstStyle/>
          <a:p>
            <a:pPr>
              <a:lnSpc>
                <a:spcPct val="160000"/>
              </a:lnSpc>
            </a:pPr>
            <a:r>
              <a:rPr lang="en-US" sz="1600" dirty="0" smtClean="0">
                <a:latin typeface="Helvetica"/>
                <a:cs typeface="Helvetica"/>
              </a:rPr>
              <a:t>Fill </a:t>
            </a:r>
            <a:r>
              <a:rPr lang="en-US" sz="1600" dirty="0">
                <a:latin typeface="Helvetica"/>
                <a:cs typeface="Helvetica"/>
              </a:rPr>
              <a:t>out the matrix</a:t>
            </a:r>
          </a:p>
        </p:txBody>
      </p:sp>
      <p:sp>
        <p:nvSpPr>
          <p:cNvPr id="4101" name="Text Box 7"/>
          <p:cNvSpPr txBox="1">
            <a:spLocks noChangeArrowheads="1"/>
          </p:cNvSpPr>
          <p:nvPr/>
        </p:nvSpPr>
        <p:spPr bwMode="auto">
          <a:xfrm>
            <a:off x="3174994" y="1259836"/>
            <a:ext cx="1695747" cy="1754327"/>
          </a:xfrm>
          <a:prstGeom prst="rect">
            <a:avLst/>
          </a:prstGeom>
          <a:noFill/>
          <a:ln w="9525">
            <a:noFill/>
            <a:miter lim="800000"/>
            <a:headEnd/>
            <a:tailEnd/>
          </a:ln>
        </p:spPr>
        <p:txBody>
          <a:bodyPr wrap="none">
            <a:prstTxWarp prst="textNoShape">
              <a:avLst/>
            </a:prstTxWarp>
            <a:spAutoFit/>
          </a:bodyPr>
          <a:lstStyle/>
          <a:p>
            <a:r>
              <a:rPr lang="en-US" dirty="0"/>
              <a:t>    A    B     C    D</a:t>
            </a:r>
          </a:p>
          <a:p>
            <a:r>
              <a:rPr lang="en-US" dirty="0"/>
              <a:t>A   0   </a:t>
            </a:r>
            <a:r>
              <a:rPr lang="en-US" i="1" dirty="0" err="1"/>
              <a:t>l</a:t>
            </a:r>
            <a:r>
              <a:rPr lang="en-US" baseline="-25000" dirty="0" err="1"/>
              <a:t>AB</a:t>
            </a:r>
            <a:r>
              <a:rPr lang="en-US" dirty="0"/>
              <a:t>   </a:t>
            </a:r>
            <a:r>
              <a:rPr lang="en-US" i="1" dirty="0" err="1"/>
              <a:t>l</a:t>
            </a:r>
            <a:r>
              <a:rPr lang="en-US" baseline="-25000" dirty="0" err="1"/>
              <a:t>AC</a:t>
            </a:r>
            <a:r>
              <a:rPr lang="en-US" dirty="0"/>
              <a:t>  </a:t>
            </a:r>
            <a:r>
              <a:rPr lang="en-US" i="1" dirty="0" err="1"/>
              <a:t>l</a:t>
            </a:r>
            <a:r>
              <a:rPr lang="en-US" baseline="-25000" dirty="0" err="1"/>
              <a:t>AD</a:t>
            </a:r>
            <a:endParaRPr lang="en-US" baseline="-25000" dirty="0"/>
          </a:p>
          <a:p>
            <a:r>
              <a:rPr lang="en-US" dirty="0"/>
              <a:t>B  </a:t>
            </a:r>
            <a:r>
              <a:rPr lang="en-US" i="1" dirty="0" err="1"/>
              <a:t>l</a:t>
            </a:r>
            <a:r>
              <a:rPr lang="en-US" baseline="-25000" dirty="0" err="1"/>
              <a:t>BA</a:t>
            </a:r>
            <a:r>
              <a:rPr lang="en-US" dirty="0"/>
              <a:t>   0    </a:t>
            </a:r>
            <a:r>
              <a:rPr lang="en-US" i="1" dirty="0" err="1"/>
              <a:t>l</a:t>
            </a:r>
            <a:r>
              <a:rPr lang="en-US" baseline="-25000" dirty="0" err="1"/>
              <a:t>BC</a:t>
            </a:r>
            <a:r>
              <a:rPr lang="en-US" dirty="0"/>
              <a:t>  </a:t>
            </a:r>
            <a:r>
              <a:rPr lang="en-US" i="1" dirty="0" err="1"/>
              <a:t>l</a:t>
            </a:r>
            <a:r>
              <a:rPr lang="en-US" baseline="-25000" dirty="0" err="1"/>
              <a:t>BD</a:t>
            </a:r>
            <a:endParaRPr lang="en-US" dirty="0"/>
          </a:p>
          <a:p>
            <a:r>
              <a:rPr lang="en-US" dirty="0"/>
              <a:t>C  </a:t>
            </a:r>
            <a:r>
              <a:rPr lang="en-US" i="1" dirty="0" err="1"/>
              <a:t>l</a:t>
            </a:r>
            <a:r>
              <a:rPr lang="en-US" baseline="-25000" dirty="0" err="1"/>
              <a:t>CA</a:t>
            </a:r>
            <a:r>
              <a:rPr lang="en-US" dirty="0"/>
              <a:t>  </a:t>
            </a:r>
            <a:r>
              <a:rPr lang="en-US" i="1" dirty="0" err="1"/>
              <a:t>l</a:t>
            </a:r>
            <a:r>
              <a:rPr lang="en-US" baseline="-25000" dirty="0" err="1"/>
              <a:t>CB</a:t>
            </a:r>
            <a:r>
              <a:rPr lang="en-US" dirty="0"/>
              <a:t>   0    </a:t>
            </a:r>
            <a:r>
              <a:rPr lang="en-US" i="1" dirty="0" err="1"/>
              <a:t>l</a:t>
            </a:r>
            <a:r>
              <a:rPr lang="en-US" baseline="-25000" dirty="0" err="1"/>
              <a:t>CD</a:t>
            </a:r>
            <a:endParaRPr lang="en-US" dirty="0"/>
          </a:p>
          <a:p>
            <a:r>
              <a:rPr lang="en-US" dirty="0"/>
              <a:t>D  </a:t>
            </a:r>
            <a:r>
              <a:rPr lang="en-US" i="1" dirty="0" err="1"/>
              <a:t>l</a:t>
            </a:r>
            <a:r>
              <a:rPr lang="en-US" baseline="-25000" dirty="0" err="1"/>
              <a:t>DA</a:t>
            </a:r>
            <a:r>
              <a:rPr lang="en-US" dirty="0"/>
              <a:t>   </a:t>
            </a:r>
            <a:r>
              <a:rPr lang="en-US" i="1" dirty="0" err="1"/>
              <a:t>l</a:t>
            </a:r>
            <a:r>
              <a:rPr lang="en-US" baseline="-25000" dirty="0" err="1"/>
              <a:t>DB</a:t>
            </a:r>
            <a:r>
              <a:rPr lang="en-US" dirty="0"/>
              <a:t>  </a:t>
            </a:r>
            <a:r>
              <a:rPr lang="en-US" i="1" dirty="0" err="1"/>
              <a:t>l</a:t>
            </a:r>
            <a:r>
              <a:rPr lang="en-US" baseline="-25000" dirty="0" err="1"/>
              <a:t>DC</a:t>
            </a:r>
            <a:r>
              <a:rPr lang="en-US" baseline="-25000" dirty="0"/>
              <a:t>  </a:t>
            </a:r>
            <a:r>
              <a:rPr lang="en-US" dirty="0"/>
              <a:t> 0</a:t>
            </a:r>
          </a:p>
          <a:p>
            <a:endParaRPr lang="en-US" dirty="0"/>
          </a:p>
        </p:txBody>
      </p:sp>
      <p:sp>
        <p:nvSpPr>
          <p:cNvPr id="4102" name="Text Box 8"/>
          <p:cNvSpPr txBox="1">
            <a:spLocks noChangeArrowheads="1"/>
          </p:cNvSpPr>
          <p:nvPr/>
        </p:nvSpPr>
        <p:spPr bwMode="auto">
          <a:xfrm>
            <a:off x="457202" y="3767351"/>
            <a:ext cx="5408151" cy="615553"/>
          </a:xfrm>
          <a:prstGeom prst="rect">
            <a:avLst/>
          </a:prstGeom>
          <a:noFill/>
          <a:ln w="9525">
            <a:noFill/>
            <a:miter lim="800000"/>
            <a:headEnd/>
            <a:tailEnd/>
          </a:ln>
        </p:spPr>
        <p:txBody>
          <a:bodyPr wrap="none">
            <a:prstTxWarp prst="textNoShape">
              <a:avLst/>
            </a:prstTxWarp>
            <a:spAutoFit/>
          </a:bodyPr>
          <a:lstStyle/>
          <a:p>
            <a:r>
              <a:rPr lang="en-US" sz="1600" dirty="0">
                <a:latin typeface="Helvetica"/>
                <a:cs typeface="Helvetica"/>
              </a:rPr>
              <a:t>Q: How many entries will you need for an N- node graph?</a:t>
            </a:r>
          </a:p>
          <a:p>
            <a:endParaRPr lang="en-US" dirty="0"/>
          </a:p>
        </p:txBody>
      </p:sp>
      <p:sp>
        <p:nvSpPr>
          <p:cNvPr id="86025" name="Text Box 9"/>
          <p:cNvSpPr txBox="1">
            <a:spLocks noChangeArrowheads="1"/>
          </p:cNvSpPr>
          <p:nvPr/>
        </p:nvSpPr>
        <p:spPr bwMode="auto">
          <a:xfrm>
            <a:off x="457201" y="4817483"/>
            <a:ext cx="5258871" cy="584776"/>
          </a:xfrm>
          <a:prstGeom prst="rect">
            <a:avLst/>
          </a:prstGeom>
          <a:noFill/>
          <a:ln w="9525">
            <a:noFill/>
            <a:miter lim="800000"/>
            <a:headEnd/>
            <a:tailEnd/>
          </a:ln>
        </p:spPr>
        <p:txBody>
          <a:bodyPr wrap="none">
            <a:prstTxWarp prst="textNoShape">
              <a:avLst/>
            </a:prstTxWarp>
            <a:spAutoFit/>
          </a:bodyPr>
          <a:lstStyle/>
          <a:p>
            <a:r>
              <a:rPr lang="en-US" sz="1600" dirty="0">
                <a:latin typeface="Helvetica"/>
                <a:cs typeface="Helvetica"/>
              </a:rPr>
              <a:t>A: N(N-1) in a digraph, N(N-1)/2 in a symmetrical graph.</a:t>
            </a:r>
            <a:r>
              <a:rPr lang="en-US" sz="1600" dirty="0" smtClean="0">
                <a:latin typeface="Helvetica"/>
                <a:cs typeface="Helvetica"/>
              </a:rPr>
              <a:t> </a:t>
            </a:r>
          </a:p>
          <a:p>
            <a:r>
              <a:rPr lang="en-US" sz="1600" dirty="0" smtClean="0">
                <a:latin typeface="Helvetica"/>
                <a:cs typeface="Helvetica"/>
              </a:rPr>
              <a:t>Let’s </a:t>
            </a:r>
            <a:r>
              <a:rPr lang="en-US" sz="1600" dirty="0">
                <a:latin typeface="Helvetica"/>
                <a:cs typeface="Helvetica"/>
              </a:rPr>
              <a:t>use the</a:t>
            </a:r>
            <a:r>
              <a:rPr lang="en-US" sz="1600" dirty="0" smtClean="0">
                <a:latin typeface="Helvetica"/>
                <a:cs typeface="Helvetica"/>
              </a:rPr>
              <a:t> notation</a:t>
            </a:r>
            <a:endParaRPr lang="en-US" sz="1600" dirty="0">
              <a:latin typeface="Helvetica"/>
              <a:cs typeface="Helvetica"/>
            </a:endParaRPr>
          </a:p>
        </p:txBody>
      </p:sp>
      <p:sp>
        <p:nvSpPr>
          <p:cNvPr id="9"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RECORDING DISTANCES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1" name="AutoShape 9"/>
          <p:cNvSpPr>
            <a:spLocks noChangeArrowheads="1"/>
          </p:cNvSpPr>
          <p:nvPr/>
        </p:nvSpPr>
        <p:spPr bwMode="auto">
          <a:xfrm>
            <a:off x="6909467" y="4397185"/>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2" name="Oval 11"/>
          <p:cNvSpPr/>
          <p:nvPr/>
        </p:nvSpPr>
        <p:spPr>
          <a:xfrm>
            <a:off x="7218631" y="4507942"/>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555865" y="5274274"/>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8190430" y="401840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315766" y="5185190"/>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2" idx="3"/>
            <a:endCxn id="13" idx="7"/>
          </p:cNvCxnSpPr>
          <p:nvPr/>
        </p:nvCxnSpPr>
        <p:spPr>
          <a:xfrm rot="5400000">
            <a:off x="6639801" y="4699744"/>
            <a:ext cx="641735" cy="5589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7"/>
            <a:endCxn id="14" idx="2"/>
          </p:cNvCxnSpPr>
          <p:nvPr/>
        </p:nvCxnSpPr>
        <p:spPr>
          <a:xfrm rot="5400000" flipH="1" flipV="1">
            <a:off x="7553580" y="3896898"/>
            <a:ext cx="427234" cy="8464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4" idx="4"/>
            <a:endCxn id="15" idx="0"/>
          </p:cNvCxnSpPr>
          <p:nvPr/>
        </p:nvCxnSpPr>
        <p:spPr>
          <a:xfrm rot="16200000" flipH="1">
            <a:off x="7831230" y="4627235"/>
            <a:ext cx="990574" cy="1253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2"/>
            <a:endCxn id="12" idx="5"/>
          </p:cNvCxnSpPr>
          <p:nvPr/>
        </p:nvCxnSpPr>
        <p:spPr>
          <a:xfrm rot="10800000">
            <a:off x="7343965" y="4658343"/>
            <a:ext cx="971800" cy="6149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2"/>
          <p:cNvSpPr>
            <a:spLocks/>
          </p:cNvSpPr>
          <p:nvPr/>
        </p:nvSpPr>
        <p:spPr bwMode="auto">
          <a:xfrm>
            <a:off x="6506173" y="544032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21" name="Rectangle 2"/>
          <p:cNvSpPr>
            <a:spLocks/>
          </p:cNvSpPr>
          <p:nvPr/>
        </p:nvSpPr>
        <p:spPr bwMode="auto">
          <a:xfrm>
            <a:off x="8411494" y="528674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22" name="Rectangle 2"/>
          <p:cNvSpPr>
            <a:spLocks/>
          </p:cNvSpPr>
          <p:nvPr/>
        </p:nvSpPr>
        <p:spPr bwMode="auto">
          <a:xfrm>
            <a:off x="7177608" y="428929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23" name="Rectangle 2"/>
          <p:cNvSpPr>
            <a:spLocks/>
          </p:cNvSpPr>
          <p:nvPr/>
        </p:nvSpPr>
        <p:spPr bwMode="auto">
          <a:xfrm>
            <a:off x="8284678" y="386072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24" name="AutoShape 9"/>
          <p:cNvSpPr>
            <a:spLocks noChangeArrowheads="1"/>
          </p:cNvSpPr>
          <p:nvPr/>
        </p:nvSpPr>
        <p:spPr bwMode="auto">
          <a:xfrm>
            <a:off x="6938959" y="1551425"/>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25" name="Oval 24"/>
          <p:cNvSpPr/>
          <p:nvPr/>
        </p:nvSpPr>
        <p:spPr>
          <a:xfrm>
            <a:off x="7248123" y="1662182"/>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85357" y="2428514"/>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8219922" y="117264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8345258" y="233942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6535665" y="259456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30" name="Rectangle 2"/>
          <p:cNvSpPr>
            <a:spLocks/>
          </p:cNvSpPr>
          <p:nvPr/>
        </p:nvSpPr>
        <p:spPr bwMode="auto">
          <a:xfrm>
            <a:off x="8440986" y="244098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31" name="Rectangle 2"/>
          <p:cNvSpPr>
            <a:spLocks/>
          </p:cNvSpPr>
          <p:nvPr/>
        </p:nvSpPr>
        <p:spPr bwMode="auto">
          <a:xfrm>
            <a:off x="7207100" y="14435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32" name="Rectangle 2"/>
          <p:cNvSpPr>
            <a:spLocks/>
          </p:cNvSpPr>
          <p:nvPr/>
        </p:nvSpPr>
        <p:spPr bwMode="auto">
          <a:xfrm>
            <a:off x="8314170" y="101496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cxnSp>
        <p:nvCxnSpPr>
          <p:cNvPr id="33" name="Straight Connector 32"/>
          <p:cNvCxnSpPr>
            <a:stCxn id="26" idx="7"/>
            <a:endCxn id="25" idx="3"/>
          </p:cNvCxnSpPr>
          <p:nvPr/>
        </p:nvCxnSpPr>
        <p:spPr>
          <a:xfrm rot="5400000" flipH="1" flipV="1">
            <a:off x="6669292" y="1853985"/>
            <a:ext cx="641735"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5" idx="6"/>
            <a:endCxn id="27" idx="3"/>
          </p:cNvCxnSpPr>
          <p:nvPr/>
        </p:nvCxnSpPr>
        <p:spPr>
          <a:xfrm flipV="1">
            <a:off x="7394962" y="1323051"/>
            <a:ext cx="846465" cy="4272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8" idx="0"/>
            <a:endCxn id="27" idx="4"/>
          </p:cNvCxnSpPr>
          <p:nvPr/>
        </p:nvCxnSpPr>
        <p:spPr>
          <a:xfrm rot="16200000" flipV="1">
            <a:off x="7860723" y="1781475"/>
            <a:ext cx="990574"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5" idx="5"/>
            <a:endCxn id="28" idx="1"/>
          </p:cNvCxnSpPr>
          <p:nvPr/>
        </p:nvCxnSpPr>
        <p:spPr>
          <a:xfrm rot="16200000" flipH="1">
            <a:off x="7593784" y="1592256"/>
            <a:ext cx="552650"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2" name="Object 10"/>
          <p:cNvGraphicFramePr>
            <a:graphicFrameLocks noChangeAspect="1"/>
          </p:cNvGraphicFramePr>
          <p:nvPr/>
        </p:nvGraphicFramePr>
        <p:xfrm>
          <a:off x="2434400" y="5723594"/>
          <a:ext cx="1962150" cy="756286"/>
        </p:xfrm>
        <a:graphic>
          <a:graphicData uri="http://schemas.openxmlformats.org/presentationml/2006/ole">
            <p:oleObj spid="_x0000_s74754" name="Equation" r:id="rId4" imgW="1384300" imgH="444500" progId="Equation.3">
              <p:embed/>
            </p:oleObj>
          </a:graphicData>
        </a:graphic>
      </p:graphicFrame>
      <p:sp>
        <p:nvSpPr>
          <p:cNvPr id="38" name="Content Placeholder 37"/>
          <p:cNvSpPr>
            <a:spLocks noGrp="1"/>
          </p:cNvSpPr>
          <p:nvPr>
            <p:ph idx="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5" grpId="0"/>
    </p:bld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5" name="Text Box 3"/>
          <p:cNvSpPr txBox="1">
            <a:spLocks noChangeArrowheads="1"/>
          </p:cNvSpPr>
          <p:nvPr/>
        </p:nvSpPr>
        <p:spPr bwMode="auto">
          <a:xfrm>
            <a:off x="457200" y="1189876"/>
            <a:ext cx="8153400" cy="4228850"/>
          </a:xfrm>
          <a:prstGeom prst="rect">
            <a:avLst/>
          </a:prstGeom>
          <a:noFill/>
          <a:ln w="9525">
            <a:noFill/>
            <a:miter lim="800000"/>
            <a:headEnd/>
            <a:tailEnd/>
          </a:ln>
        </p:spPr>
        <p:txBody>
          <a:bodyPr>
            <a:prstTxWarp prst="textNoShape">
              <a:avLst/>
            </a:prstTxWarp>
            <a:spAutoFit/>
          </a:bodyPr>
          <a:lstStyle/>
          <a:p>
            <a:pPr>
              <a:lnSpc>
                <a:spcPct val="160000"/>
              </a:lnSpc>
            </a:pPr>
            <a:r>
              <a:rPr lang="en-US" i="1" dirty="0" smtClean="0"/>
              <a:t>Diameter</a:t>
            </a:r>
            <a:r>
              <a:rPr lang="en-US" dirty="0"/>
              <a:t>: the maximum distance between any pair of nodes in the graph.</a:t>
            </a:r>
            <a:r>
              <a:rPr lang="en-US" dirty="0" smtClean="0"/>
              <a:t> </a:t>
            </a:r>
          </a:p>
          <a:p>
            <a:pPr>
              <a:lnSpc>
                <a:spcPct val="160000"/>
              </a:lnSpc>
            </a:pPr>
            <a:endParaRPr lang="en-US" dirty="0" smtClean="0"/>
          </a:p>
          <a:p>
            <a:pPr>
              <a:lnSpc>
                <a:spcPct val="160000"/>
              </a:lnSpc>
            </a:pPr>
            <a:r>
              <a:rPr lang="en-US" i="1" dirty="0"/>
              <a:t>Average path length/distance </a:t>
            </a:r>
            <a:r>
              <a:rPr lang="en-US" dirty="0"/>
              <a:t>for a </a:t>
            </a:r>
            <a:r>
              <a:rPr lang="en-US" dirty="0">
                <a:solidFill>
                  <a:schemeClr val="accent2"/>
                </a:solidFill>
              </a:rPr>
              <a:t>connected graph</a:t>
            </a:r>
            <a:r>
              <a:rPr lang="en-US" dirty="0"/>
              <a:t> (component) or a </a:t>
            </a:r>
            <a:r>
              <a:rPr lang="en-US" dirty="0">
                <a:solidFill>
                  <a:schemeClr val="accent2"/>
                </a:solidFill>
              </a:rPr>
              <a:t>strongly connected</a:t>
            </a:r>
            <a:r>
              <a:rPr lang="en-US" dirty="0"/>
              <a:t> (component of a) </a:t>
            </a:r>
            <a:r>
              <a:rPr lang="en-US" dirty="0">
                <a:solidFill>
                  <a:schemeClr val="accent2"/>
                </a:solidFill>
              </a:rPr>
              <a:t>digraph. </a:t>
            </a:r>
          </a:p>
          <a:p>
            <a:pPr>
              <a:lnSpc>
                <a:spcPct val="180000"/>
              </a:lnSpc>
            </a:pPr>
            <a:r>
              <a:rPr lang="en-US" dirty="0"/>
              <a:t>                                   </a:t>
            </a:r>
            <a:r>
              <a:rPr lang="en-US" dirty="0" smtClean="0"/>
              <a:t> 	where </a:t>
            </a:r>
            <a:r>
              <a:rPr lang="en-US" i="1" dirty="0" err="1"/>
              <a:t>l</a:t>
            </a:r>
            <a:r>
              <a:rPr lang="en-US" i="1" baseline="-25000" dirty="0" err="1"/>
              <a:t>ij</a:t>
            </a:r>
            <a:r>
              <a:rPr lang="en-US" dirty="0"/>
              <a:t> is the distance from node </a:t>
            </a:r>
            <a:r>
              <a:rPr lang="en-US" i="1" dirty="0" err="1"/>
              <a:t>i</a:t>
            </a:r>
            <a:r>
              <a:rPr lang="en-US" dirty="0"/>
              <a:t> to </a:t>
            </a:r>
            <a:r>
              <a:rPr lang="en-US" dirty="0" smtClean="0"/>
              <a:t>node </a:t>
            </a:r>
            <a:r>
              <a:rPr lang="en-US" dirty="0" err="1" smtClean="0"/>
              <a:t>j</a:t>
            </a:r>
            <a:endParaRPr lang="en-US" dirty="0" smtClean="0"/>
          </a:p>
          <a:p>
            <a:pPr>
              <a:lnSpc>
                <a:spcPct val="180000"/>
              </a:lnSpc>
            </a:pPr>
            <a:r>
              <a:rPr lang="en-US" dirty="0"/>
              <a:t>                                    </a:t>
            </a:r>
            <a:r>
              <a:rPr lang="en-US" dirty="0" smtClean="0"/>
              <a:t> </a:t>
            </a:r>
          </a:p>
          <a:p>
            <a:pPr>
              <a:lnSpc>
                <a:spcPct val="180000"/>
              </a:lnSpc>
            </a:pPr>
            <a:endParaRPr lang="en-US" dirty="0" smtClean="0"/>
          </a:p>
          <a:p>
            <a:pPr>
              <a:lnSpc>
                <a:spcPct val="180000"/>
              </a:lnSpc>
            </a:pPr>
            <a:r>
              <a:rPr lang="en-US" dirty="0" smtClean="0"/>
              <a:t>In an undirected </a:t>
            </a:r>
            <a:r>
              <a:rPr lang="en-US" dirty="0"/>
              <a:t>(symmetrical) graph </a:t>
            </a:r>
            <a:r>
              <a:rPr lang="en-US" i="1" dirty="0" err="1"/>
              <a:t>l</a:t>
            </a:r>
            <a:r>
              <a:rPr lang="en-US" i="1" baseline="-25000" dirty="0" err="1"/>
              <a:t>ij</a:t>
            </a:r>
            <a:r>
              <a:rPr lang="en-US" dirty="0"/>
              <a:t> =</a:t>
            </a:r>
            <a:r>
              <a:rPr lang="en-US" i="1" dirty="0" err="1"/>
              <a:t>l</a:t>
            </a:r>
            <a:r>
              <a:rPr lang="en-US" i="1" baseline="-25000" dirty="0" err="1"/>
              <a:t>ji</a:t>
            </a:r>
            <a:r>
              <a:rPr lang="en-US" i="1" baseline="-25000" dirty="0"/>
              <a:t>, </a:t>
            </a:r>
            <a:r>
              <a:rPr lang="en-US" dirty="0"/>
              <a:t>we only need to count them once</a:t>
            </a:r>
            <a:endParaRPr lang="en-US" baseline="-25000" dirty="0"/>
          </a:p>
          <a:p>
            <a:pPr>
              <a:buFontTx/>
              <a:buChar char="•"/>
            </a:pPr>
            <a:endParaRPr lang="en-US" sz="2400" dirty="0">
              <a:latin typeface="Times New Roman" pitchFamily="-110" charset="0"/>
            </a:endParaRPr>
          </a:p>
        </p:txBody>
      </p:sp>
      <p:graphicFrame>
        <p:nvGraphicFramePr>
          <p:cNvPr id="5123" name="Object 4"/>
          <p:cNvGraphicFramePr>
            <a:graphicFrameLocks noChangeAspect="1"/>
          </p:cNvGraphicFramePr>
          <p:nvPr/>
        </p:nvGraphicFramePr>
        <p:xfrm>
          <a:off x="875676" y="3977640"/>
          <a:ext cx="1867524" cy="914400"/>
        </p:xfrm>
        <a:graphic>
          <a:graphicData uri="http://schemas.openxmlformats.org/presentationml/2006/ole">
            <p:oleObj spid="_x0000_s76802" name="Equation" r:id="rId3" imgW="1016000" imgH="419100" progId="Equation.3">
              <p:embed/>
            </p:oleObj>
          </a:graphicData>
        </a:graphic>
      </p:graphicFrame>
      <p:graphicFrame>
        <p:nvGraphicFramePr>
          <p:cNvPr id="5124" name="Object 8"/>
          <p:cNvGraphicFramePr>
            <a:graphicFrameLocks noChangeAspect="1"/>
          </p:cNvGraphicFramePr>
          <p:nvPr>
            <p:ph sz="half" idx="2"/>
          </p:nvPr>
        </p:nvGraphicFramePr>
        <p:xfrm>
          <a:off x="882651" y="5648326"/>
          <a:ext cx="1662113" cy="889634"/>
        </p:xfrm>
        <a:graphic>
          <a:graphicData uri="http://schemas.openxmlformats.org/presentationml/2006/ole">
            <p:oleObj spid="_x0000_s76803" name="Equation" r:id="rId4" imgW="939800" imgH="419100" progId="Equation.3">
              <p:embed/>
            </p:oleObj>
          </a:graphicData>
        </a:graphic>
      </p:graphicFrame>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 DIAMETER AND AVERAGE DISTANCE</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533402" y="1158240"/>
            <a:ext cx="6868587" cy="584776"/>
          </a:xfrm>
          <a:prstGeom prst="rect">
            <a:avLst/>
          </a:prstGeom>
          <a:noFill/>
          <a:ln w="9525">
            <a:noFill/>
            <a:miter lim="800000"/>
            <a:headEnd/>
            <a:tailEnd/>
          </a:ln>
        </p:spPr>
        <p:txBody>
          <a:bodyPr wrap="none">
            <a:prstTxWarp prst="textNoShape">
              <a:avLst/>
            </a:prstTxWarp>
            <a:spAutoFit/>
          </a:bodyPr>
          <a:lstStyle/>
          <a:p>
            <a:pPr eaLnBrk="1" hangingPunct="1"/>
            <a:r>
              <a:rPr lang="en-US" sz="1600" dirty="0">
                <a:latin typeface="Helvetica"/>
                <a:cs typeface="Helvetica"/>
              </a:rPr>
              <a:t>Connected (undirected) graph: any two vertices can be joined by a path.</a:t>
            </a:r>
          </a:p>
          <a:p>
            <a:pPr eaLnBrk="1" hangingPunct="1"/>
            <a:r>
              <a:rPr lang="en-US" sz="1600" dirty="0">
                <a:latin typeface="Helvetica"/>
                <a:cs typeface="Helvetica"/>
              </a:rPr>
              <a:t>A disconnected graph is made up by two or more connected components.   </a:t>
            </a:r>
          </a:p>
        </p:txBody>
      </p:sp>
      <p:sp>
        <p:nvSpPr>
          <p:cNvPr id="23557" name="Text Box 5"/>
          <p:cNvSpPr txBox="1">
            <a:spLocks noChangeArrowheads="1"/>
          </p:cNvSpPr>
          <p:nvPr/>
        </p:nvSpPr>
        <p:spPr bwMode="auto">
          <a:xfrm>
            <a:off x="533402" y="5199946"/>
            <a:ext cx="5294338" cy="338554"/>
          </a:xfrm>
          <a:prstGeom prst="rect">
            <a:avLst/>
          </a:prstGeom>
          <a:noFill/>
          <a:ln w="9525">
            <a:noFill/>
            <a:miter lim="800000"/>
            <a:headEnd/>
            <a:tailEnd/>
          </a:ln>
        </p:spPr>
        <p:txBody>
          <a:bodyPr wrap="none">
            <a:prstTxWarp prst="textNoShape">
              <a:avLst/>
            </a:prstTxWarp>
            <a:spAutoFit/>
          </a:bodyPr>
          <a:lstStyle/>
          <a:p>
            <a:pPr eaLnBrk="1" hangingPunct="1"/>
            <a:r>
              <a:rPr lang="en-US" sz="1600" dirty="0">
                <a:latin typeface="Helvetica"/>
                <a:cs typeface="Helvetica"/>
              </a:rPr>
              <a:t>Bridge: if  we erase it, the graph becomes disconnected. </a:t>
            </a:r>
          </a:p>
        </p:txBody>
      </p:sp>
      <p:sp>
        <p:nvSpPr>
          <p:cNvPr id="6" name="TextBox 5"/>
          <p:cNvSpPr txBox="1"/>
          <p:nvPr/>
        </p:nvSpPr>
        <p:spPr>
          <a:xfrm>
            <a:off x="6271374" y="2655791"/>
            <a:ext cx="2043849" cy="584776"/>
          </a:xfrm>
          <a:prstGeom prst="rect">
            <a:avLst/>
          </a:prstGeom>
          <a:noFill/>
        </p:spPr>
        <p:txBody>
          <a:bodyPr wrap="none" rtlCol="0">
            <a:spAutoFit/>
          </a:bodyPr>
          <a:lstStyle/>
          <a:p>
            <a:r>
              <a:rPr lang="en-US" sz="1600" dirty="0" smtClean="0">
                <a:latin typeface="Helvetica"/>
                <a:cs typeface="Helvetica"/>
              </a:rPr>
              <a:t>Largest Component: </a:t>
            </a:r>
          </a:p>
          <a:p>
            <a:r>
              <a:rPr lang="en-US" sz="1600" b="1" dirty="0" smtClean="0">
                <a:latin typeface="Helvetica"/>
                <a:cs typeface="Helvetica"/>
              </a:rPr>
              <a:t>Giant Component</a:t>
            </a:r>
            <a:endParaRPr lang="en-US" sz="1600" b="1" dirty="0">
              <a:latin typeface="Helvetica"/>
              <a:cs typeface="Helvetica"/>
            </a:endParaRPr>
          </a:p>
        </p:txBody>
      </p:sp>
      <p:sp>
        <p:nvSpPr>
          <p:cNvPr id="7" name="TextBox 6"/>
          <p:cNvSpPr txBox="1"/>
          <p:nvPr/>
        </p:nvSpPr>
        <p:spPr>
          <a:xfrm>
            <a:off x="6271374" y="4151732"/>
            <a:ext cx="1815421" cy="338554"/>
          </a:xfrm>
          <a:prstGeom prst="rect">
            <a:avLst/>
          </a:prstGeom>
          <a:noFill/>
        </p:spPr>
        <p:txBody>
          <a:bodyPr wrap="none" rtlCol="0">
            <a:spAutoFit/>
          </a:bodyPr>
          <a:lstStyle/>
          <a:p>
            <a:r>
              <a:rPr lang="en-US" sz="1600" dirty="0" smtClean="0">
                <a:latin typeface="Helvetica"/>
                <a:cs typeface="Helvetica"/>
              </a:rPr>
              <a:t>The rest: </a:t>
            </a:r>
            <a:r>
              <a:rPr lang="en-US" sz="1600" b="1" dirty="0" smtClean="0">
                <a:latin typeface="Helvetica"/>
                <a:cs typeface="Helvetica"/>
              </a:rPr>
              <a:t>Isolates</a:t>
            </a:r>
            <a:endParaRPr lang="en-US" sz="1600" b="1" dirty="0">
              <a:latin typeface="Helvetica"/>
              <a:cs typeface="Helvetica"/>
            </a:endParaRPr>
          </a:p>
        </p:txBody>
      </p:sp>
      <p:sp>
        <p:nvSpPr>
          <p:cNvPr id="8"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CONNECTIVITY OF UNDIRECTED GRAPHS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1190092" y="2700224"/>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1" name="Oval 10"/>
          <p:cNvSpPr/>
          <p:nvPr/>
        </p:nvSpPr>
        <p:spPr>
          <a:xfrm>
            <a:off x="1499256" y="2810981"/>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36490" y="3577313"/>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71056" y="232144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96391" y="348822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2"/>
          <p:cNvSpPr>
            <a:spLocks/>
          </p:cNvSpPr>
          <p:nvPr/>
        </p:nvSpPr>
        <p:spPr bwMode="auto">
          <a:xfrm>
            <a:off x="786798" y="374335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16" name="Rectangle 2"/>
          <p:cNvSpPr>
            <a:spLocks/>
          </p:cNvSpPr>
          <p:nvPr/>
        </p:nvSpPr>
        <p:spPr bwMode="auto">
          <a:xfrm>
            <a:off x="2692119" y="358978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17" name="Rectangle 2"/>
          <p:cNvSpPr>
            <a:spLocks/>
          </p:cNvSpPr>
          <p:nvPr/>
        </p:nvSpPr>
        <p:spPr bwMode="auto">
          <a:xfrm>
            <a:off x="1458233" y="25923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18" name="Rectangle 2"/>
          <p:cNvSpPr>
            <a:spLocks/>
          </p:cNvSpPr>
          <p:nvPr/>
        </p:nvSpPr>
        <p:spPr bwMode="auto">
          <a:xfrm>
            <a:off x="2565303" y="216376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cxnSp>
        <p:nvCxnSpPr>
          <p:cNvPr id="19" name="Straight Connector 18"/>
          <p:cNvCxnSpPr>
            <a:stCxn id="12" idx="7"/>
            <a:endCxn id="11" idx="3"/>
          </p:cNvCxnSpPr>
          <p:nvPr/>
        </p:nvCxnSpPr>
        <p:spPr>
          <a:xfrm rot="5400000" flipH="1" flipV="1">
            <a:off x="920425" y="3002785"/>
            <a:ext cx="641735"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3"/>
          </p:cNvCxnSpPr>
          <p:nvPr/>
        </p:nvCxnSpPr>
        <p:spPr>
          <a:xfrm flipV="1">
            <a:off x="1646095" y="2471851"/>
            <a:ext cx="846465" cy="4272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3" idx="4"/>
          </p:cNvCxnSpPr>
          <p:nvPr/>
        </p:nvCxnSpPr>
        <p:spPr>
          <a:xfrm rot="16200000" flipV="1">
            <a:off x="2111856" y="2930274"/>
            <a:ext cx="990574"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5"/>
            <a:endCxn id="14" idx="1"/>
          </p:cNvCxnSpPr>
          <p:nvPr/>
        </p:nvCxnSpPr>
        <p:spPr>
          <a:xfrm rot="16200000" flipH="1">
            <a:off x="1844917" y="2741056"/>
            <a:ext cx="552650"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499256" y="3723283"/>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99256" y="4449764"/>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471056" y="4151733"/>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a:stCxn id="23" idx="6"/>
            <a:endCxn id="25" idx="1"/>
          </p:cNvCxnSpPr>
          <p:nvPr/>
        </p:nvCxnSpPr>
        <p:spPr>
          <a:xfrm>
            <a:off x="1646095" y="3811386"/>
            <a:ext cx="846465" cy="36615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4" idx="6"/>
            <a:endCxn id="25" idx="2"/>
          </p:cNvCxnSpPr>
          <p:nvPr/>
        </p:nvCxnSpPr>
        <p:spPr>
          <a:xfrm flipV="1">
            <a:off x="1646095" y="4239837"/>
            <a:ext cx="824961" cy="29803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4" idx="0"/>
            <a:endCxn id="23" idx="4"/>
          </p:cNvCxnSpPr>
          <p:nvPr/>
        </p:nvCxnSpPr>
        <p:spPr>
          <a:xfrm rot="5400000" flipH="1" flipV="1">
            <a:off x="1297538" y="4174785"/>
            <a:ext cx="550274"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Rectangle 2"/>
          <p:cNvSpPr>
            <a:spLocks/>
          </p:cNvSpPr>
          <p:nvPr/>
        </p:nvSpPr>
        <p:spPr bwMode="auto">
          <a:xfrm>
            <a:off x="2637255" y="410737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36" name="Rectangle 2"/>
          <p:cNvSpPr>
            <a:spLocks/>
          </p:cNvSpPr>
          <p:nvPr/>
        </p:nvSpPr>
        <p:spPr bwMode="auto">
          <a:xfrm>
            <a:off x="1253439" y="36890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37" name="Rectangle 2"/>
          <p:cNvSpPr>
            <a:spLocks/>
          </p:cNvSpPr>
          <p:nvPr/>
        </p:nvSpPr>
        <p:spPr bwMode="auto">
          <a:xfrm>
            <a:off x="1253439" y="442944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cxnSp>
        <p:nvCxnSpPr>
          <p:cNvPr id="38" name="Straight Connector 37"/>
          <p:cNvCxnSpPr>
            <a:stCxn id="23" idx="0"/>
            <a:endCxn id="11" idx="4"/>
          </p:cNvCxnSpPr>
          <p:nvPr/>
        </p:nvCxnSpPr>
        <p:spPr>
          <a:xfrm rot="5400000" flipH="1" flipV="1">
            <a:off x="1204628" y="3355394"/>
            <a:ext cx="736094"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1" name="AutoShape 9"/>
          <p:cNvSpPr>
            <a:spLocks noChangeArrowheads="1"/>
          </p:cNvSpPr>
          <p:nvPr/>
        </p:nvSpPr>
        <p:spPr bwMode="auto">
          <a:xfrm>
            <a:off x="4079897" y="2858360"/>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42" name="Oval 41"/>
          <p:cNvSpPr/>
          <p:nvPr/>
        </p:nvSpPr>
        <p:spPr>
          <a:xfrm>
            <a:off x="4389061" y="2969117"/>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3726295" y="373544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360861" y="2479585"/>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486196" y="3646365"/>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3676603" y="390149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47" name="Rectangle 2"/>
          <p:cNvSpPr>
            <a:spLocks/>
          </p:cNvSpPr>
          <p:nvPr/>
        </p:nvSpPr>
        <p:spPr bwMode="auto">
          <a:xfrm>
            <a:off x="5581924" y="374792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48" name="Rectangle 2"/>
          <p:cNvSpPr>
            <a:spLocks/>
          </p:cNvSpPr>
          <p:nvPr/>
        </p:nvSpPr>
        <p:spPr bwMode="auto">
          <a:xfrm>
            <a:off x="4348038" y="27504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49" name="Rectangle 2"/>
          <p:cNvSpPr>
            <a:spLocks/>
          </p:cNvSpPr>
          <p:nvPr/>
        </p:nvSpPr>
        <p:spPr bwMode="auto">
          <a:xfrm>
            <a:off x="5455108" y="23218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cxnSp>
        <p:nvCxnSpPr>
          <p:cNvPr id="50" name="Straight Connector 49"/>
          <p:cNvCxnSpPr>
            <a:stCxn id="43" idx="7"/>
            <a:endCxn id="42" idx="3"/>
          </p:cNvCxnSpPr>
          <p:nvPr/>
        </p:nvCxnSpPr>
        <p:spPr>
          <a:xfrm rot="5400000" flipH="1" flipV="1">
            <a:off x="3810230" y="3160920"/>
            <a:ext cx="641735"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2" idx="6"/>
            <a:endCxn id="44" idx="3"/>
          </p:cNvCxnSpPr>
          <p:nvPr/>
        </p:nvCxnSpPr>
        <p:spPr>
          <a:xfrm flipV="1">
            <a:off x="4535900" y="2629987"/>
            <a:ext cx="846465" cy="4272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5" idx="0"/>
            <a:endCxn id="44" idx="4"/>
          </p:cNvCxnSpPr>
          <p:nvPr/>
        </p:nvCxnSpPr>
        <p:spPr>
          <a:xfrm rot="16200000" flipV="1">
            <a:off x="5001661" y="3088410"/>
            <a:ext cx="990574"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2" idx="5"/>
            <a:endCxn id="45" idx="1"/>
          </p:cNvCxnSpPr>
          <p:nvPr/>
        </p:nvCxnSpPr>
        <p:spPr>
          <a:xfrm rot="16200000" flipH="1">
            <a:off x="4734722" y="2899192"/>
            <a:ext cx="552650"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389061" y="3881418"/>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389061" y="4607900"/>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360861" y="430986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4" idx="6"/>
            <a:endCxn id="56" idx="1"/>
          </p:cNvCxnSpPr>
          <p:nvPr/>
        </p:nvCxnSpPr>
        <p:spPr>
          <a:xfrm>
            <a:off x="4535900" y="3969522"/>
            <a:ext cx="846465" cy="36615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55" idx="6"/>
            <a:endCxn id="56" idx="2"/>
          </p:cNvCxnSpPr>
          <p:nvPr/>
        </p:nvCxnSpPr>
        <p:spPr>
          <a:xfrm flipV="1">
            <a:off x="4535900" y="4397973"/>
            <a:ext cx="824961" cy="29803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5" idx="0"/>
            <a:endCxn id="54" idx="4"/>
          </p:cNvCxnSpPr>
          <p:nvPr/>
        </p:nvCxnSpPr>
        <p:spPr>
          <a:xfrm rot="5400000" flipH="1" flipV="1">
            <a:off x="4187343" y="4332921"/>
            <a:ext cx="550274"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Rectangle 2"/>
          <p:cNvSpPr>
            <a:spLocks/>
          </p:cNvSpPr>
          <p:nvPr/>
        </p:nvSpPr>
        <p:spPr bwMode="auto">
          <a:xfrm>
            <a:off x="5527060" y="426551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61" name="Rectangle 2"/>
          <p:cNvSpPr>
            <a:spLocks/>
          </p:cNvSpPr>
          <p:nvPr/>
        </p:nvSpPr>
        <p:spPr bwMode="auto">
          <a:xfrm>
            <a:off x="4143244" y="384713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62" name="Rectangle 2"/>
          <p:cNvSpPr>
            <a:spLocks/>
          </p:cNvSpPr>
          <p:nvPr/>
        </p:nvSpPr>
        <p:spPr bwMode="auto">
          <a:xfrm>
            <a:off x="4143244" y="458757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321734" y="1295401"/>
            <a:ext cx="8365067" cy="830997"/>
          </a:xfrm>
          <a:prstGeom prst="rect">
            <a:avLst/>
          </a:prstGeom>
          <a:noFill/>
          <a:ln w="9525">
            <a:noFill/>
            <a:miter lim="800000"/>
            <a:headEnd/>
            <a:tailEnd/>
          </a:ln>
        </p:spPr>
        <p:txBody>
          <a:bodyPr wrap="square">
            <a:prstTxWarp prst="textNoShape">
              <a:avLst/>
            </a:prstTxWarp>
            <a:spAutoFit/>
          </a:bodyPr>
          <a:lstStyle/>
          <a:p>
            <a:pPr eaLnBrk="1" hangingPunct="1"/>
            <a:r>
              <a:rPr lang="en-US" sz="1600" dirty="0" smtClean="0">
                <a:latin typeface="Helvetica"/>
                <a:cs typeface="Helvetica"/>
              </a:rPr>
              <a:t>The adjacency matrix of a network with several components can be written in a block-diagonal form, so that nonzero elements are confined to squares, with all other elements being zero:</a:t>
            </a:r>
          </a:p>
        </p:txBody>
      </p:sp>
      <p:sp>
        <p:nvSpPr>
          <p:cNvPr id="11" name="TextBox 10"/>
          <p:cNvSpPr txBox="1"/>
          <p:nvPr/>
        </p:nvSpPr>
        <p:spPr>
          <a:xfrm>
            <a:off x="321734" y="6393110"/>
            <a:ext cx="1738577" cy="246221"/>
          </a:xfrm>
          <a:prstGeom prst="rect">
            <a:avLst/>
          </a:prstGeom>
          <a:noFill/>
        </p:spPr>
        <p:txBody>
          <a:bodyPr wrap="none" rtlCol="0">
            <a:spAutoFit/>
          </a:bodyPr>
          <a:lstStyle/>
          <a:p>
            <a:r>
              <a:rPr lang="en-US" sz="1000" dirty="0" smtClean="0">
                <a:latin typeface="Helvetica"/>
                <a:cs typeface="Helvetica"/>
              </a:rPr>
              <a:t>Figure after Newman, 2010</a:t>
            </a:r>
            <a:endParaRPr lang="en-US" sz="1000" dirty="0">
              <a:latin typeface="Helvetica"/>
              <a:cs typeface="Helvetica"/>
            </a:endParaRPr>
          </a:p>
        </p:txBody>
      </p:sp>
      <p:sp>
        <p:nvSpPr>
          <p:cNvPr id="6"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CONNECTIVITY OF UNDIRECTED GRAPHS        </a:t>
            </a:r>
            <a:r>
              <a:rPr lang="en-US" sz="1600" b="1" dirty="0" smtClean="0">
                <a:solidFill>
                  <a:schemeClr val="bg1">
                    <a:lumMod val="85000"/>
                  </a:schemeClr>
                </a:solidFill>
                <a:latin typeface="Helvetica" pitchFamily="36" charset="0"/>
                <a:ea typeface="Helvetica" pitchFamily="36" charset="0"/>
                <a:cs typeface="Helvetica" pitchFamily="36" charset="0"/>
              </a:rPr>
              <a:t>Adjacency Matrix</a:t>
            </a:r>
          </a:p>
        </p:txBody>
      </p:sp>
      <p:sp>
        <p:nvSpPr>
          <p:cNvPr id="10" name="Subtitle 2"/>
          <p:cNvSpPr txBox="1">
            <a:spLocks/>
          </p:cNvSpPr>
          <p:nvPr/>
        </p:nvSpPr>
        <p:spPr>
          <a:xfrm flipH="1">
            <a:off x="5562601"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12" name="Picture 11" descr="47.png"/>
          <p:cNvPicPr>
            <a:picLocks noChangeAspect="1"/>
          </p:cNvPicPr>
          <p:nvPr/>
        </p:nvPicPr>
        <p:blipFill>
          <a:blip r:embed="rId2"/>
          <a:stretch>
            <a:fillRect/>
          </a:stretch>
        </p:blipFill>
        <p:spPr>
          <a:xfrm>
            <a:off x="2165350" y="2734676"/>
            <a:ext cx="4051300" cy="2822842"/>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9" name="Text Box 3"/>
          <p:cNvSpPr txBox="1">
            <a:spLocks noChangeArrowheads="1"/>
          </p:cNvSpPr>
          <p:nvPr/>
        </p:nvSpPr>
        <p:spPr bwMode="auto">
          <a:xfrm>
            <a:off x="228602" y="838200"/>
            <a:ext cx="7096915" cy="2000548"/>
          </a:xfrm>
          <a:prstGeom prst="rect">
            <a:avLst/>
          </a:prstGeom>
          <a:noFill/>
          <a:ln w="9525">
            <a:noFill/>
            <a:miter lim="800000"/>
            <a:headEnd/>
            <a:tailEnd/>
          </a:ln>
        </p:spPr>
        <p:txBody>
          <a:bodyPr wrap="none">
            <a:prstTxWarp prst="textNoShape">
              <a:avLst/>
            </a:prstTxWarp>
            <a:spAutoFit/>
          </a:bodyPr>
          <a:lstStyle/>
          <a:p>
            <a:pPr eaLnBrk="1" hangingPunct="1"/>
            <a:r>
              <a:rPr lang="en-US" sz="2000" dirty="0">
                <a:solidFill>
                  <a:srgbClr val="FF0000"/>
                </a:solidFill>
                <a:latin typeface="Helvetica"/>
                <a:cs typeface="Helvetica"/>
              </a:rPr>
              <a:t>Strongly connected directed </a:t>
            </a:r>
            <a:r>
              <a:rPr lang="en-US" sz="1600" dirty="0">
                <a:latin typeface="Helvetica"/>
                <a:cs typeface="Helvetica"/>
              </a:rPr>
              <a:t>graph: has a path from each node to </a:t>
            </a:r>
          </a:p>
          <a:p>
            <a:pPr eaLnBrk="1" hangingPunct="1"/>
            <a:r>
              <a:rPr lang="en-US" sz="1600" dirty="0">
                <a:latin typeface="Helvetica"/>
                <a:cs typeface="Helvetica"/>
              </a:rPr>
              <a:t>every other node </a:t>
            </a:r>
            <a:r>
              <a:rPr lang="en-US" sz="2000" dirty="0">
                <a:solidFill>
                  <a:srgbClr val="FF0000"/>
                </a:solidFill>
                <a:latin typeface="Helvetica"/>
                <a:cs typeface="Helvetica"/>
              </a:rPr>
              <a:t>and vice versa </a:t>
            </a:r>
            <a:r>
              <a:rPr lang="en-US" sz="1600" dirty="0">
                <a:latin typeface="Helvetica"/>
                <a:cs typeface="Helvetica"/>
              </a:rPr>
              <a:t>(e.g. AB path and BA path).</a:t>
            </a:r>
          </a:p>
          <a:p>
            <a:pPr eaLnBrk="1" hangingPunct="1"/>
            <a:r>
              <a:rPr lang="en-US" sz="2000" dirty="0">
                <a:solidFill>
                  <a:srgbClr val="FF0000"/>
                </a:solidFill>
                <a:latin typeface="Helvetica"/>
                <a:cs typeface="Helvetica"/>
              </a:rPr>
              <a:t>Weakly connected </a:t>
            </a:r>
            <a:r>
              <a:rPr lang="en-US" sz="1600" dirty="0">
                <a:latin typeface="Helvetica"/>
                <a:cs typeface="Helvetica"/>
              </a:rPr>
              <a:t>directed graph: it is connected if we disregard the</a:t>
            </a:r>
          </a:p>
          <a:p>
            <a:pPr eaLnBrk="1" hangingPunct="1"/>
            <a:r>
              <a:rPr lang="en-US" sz="1600" dirty="0">
                <a:latin typeface="Helvetica"/>
                <a:cs typeface="Helvetica"/>
              </a:rPr>
              <a:t>edge directions.</a:t>
            </a:r>
          </a:p>
          <a:p>
            <a:pPr eaLnBrk="1" hangingPunct="1"/>
            <a:endParaRPr lang="en-US" sz="1600" dirty="0">
              <a:latin typeface="Helvetica"/>
              <a:cs typeface="Helvetica"/>
            </a:endParaRPr>
          </a:p>
          <a:p>
            <a:pPr eaLnBrk="1" hangingPunct="1"/>
            <a:r>
              <a:rPr lang="en-US" sz="1600" dirty="0">
                <a:latin typeface="Helvetica"/>
                <a:cs typeface="Helvetica"/>
              </a:rPr>
              <a:t>Strongly connected components can be identified, but not every node is part</a:t>
            </a:r>
          </a:p>
          <a:p>
            <a:pPr eaLnBrk="1" hangingPunct="1"/>
            <a:r>
              <a:rPr lang="en-US" sz="1600" dirty="0">
                <a:latin typeface="Helvetica"/>
                <a:cs typeface="Helvetica"/>
              </a:rPr>
              <a:t>of a nontrivial strongly connected component.   </a:t>
            </a:r>
          </a:p>
        </p:txBody>
      </p:sp>
      <p:sp>
        <p:nvSpPr>
          <p:cNvPr id="24580" name="Text Box 5"/>
          <p:cNvSpPr txBox="1">
            <a:spLocks noChangeArrowheads="1"/>
          </p:cNvSpPr>
          <p:nvPr/>
        </p:nvSpPr>
        <p:spPr bwMode="auto">
          <a:xfrm>
            <a:off x="228601" y="5704207"/>
            <a:ext cx="7620000" cy="707886"/>
          </a:xfrm>
          <a:prstGeom prst="rect">
            <a:avLst/>
          </a:prstGeom>
          <a:noFill/>
          <a:ln w="9525">
            <a:noFill/>
            <a:miter lim="800000"/>
            <a:headEnd/>
            <a:tailEnd/>
          </a:ln>
        </p:spPr>
        <p:txBody>
          <a:bodyPr>
            <a:prstTxWarp prst="textNoShape">
              <a:avLst/>
            </a:prstTxWarp>
            <a:spAutoFit/>
          </a:bodyPr>
          <a:lstStyle/>
          <a:p>
            <a:pPr eaLnBrk="1" hangingPunct="1"/>
            <a:r>
              <a:rPr lang="en-US" sz="2000" dirty="0">
                <a:solidFill>
                  <a:srgbClr val="FF0000"/>
                </a:solidFill>
                <a:latin typeface="Helvetica"/>
                <a:cs typeface="Helvetica"/>
              </a:rPr>
              <a:t>In-component</a:t>
            </a:r>
            <a:r>
              <a:rPr lang="en-US" sz="1600" dirty="0">
                <a:latin typeface="Helvetica"/>
                <a:cs typeface="Helvetica"/>
              </a:rPr>
              <a:t>: nodes that can reach the </a:t>
            </a:r>
            <a:r>
              <a:rPr lang="en-US" sz="1600" dirty="0" err="1">
                <a:latin typeface="Helvetica"/>
                <a:cs typeface="Helvetica"/>
              </a:rPr>
              <a:t>scc</a:t>
            </a:r>
            <a:r>
              <a:rPr lang="en-US" sz="1600" dirty="0">
                <a:latin typeface="Helvetica"/>
                <a:cs typeface="Helvetica"/>
              </a:rPr>
              <a:t>, </a:t>
            </a:r>
            <a:endParaRPr lang="en-US" sz="1600" dirty="0" smtClean="0">
              <a:latin typeface="Helvetica"/>
              <a:cs typeface="Helvetica"/>
            </a:endParaRPr>
          </a:p>
          <a:p>
            <a:pPr eaLnBrk="1" hangingPunct="1"/>
            <a:r>
              <a:rPr lang="en-US" sz="2000" dirty="0" smtClean="0">
                <a:solidFill>
                  <a:srgbClr val="FF0000"/>
                </a:solidFill>
                <a:latin typeface="Helvetica"/>
                <a:cs typeface="Helvetica"/>
              </a:rPr>
              <a:t>Out</a:t>
            </a:r>
            <a:r>
              <a:rPr lang="en-US" sz="2000" dirty="0">
                <a:solidFill>
                  <a:srgbClr val="FF0000"/>
                </a:solidFill>
                <a:latin typeface="Helvetica"/>
                <a:cs typeface="Helvetica"/>
              </a:rPr>
              <a:t>-component</a:t>
            </a:r>
            <a:r>
              <a:rPr lang="en-US" sz="1600" dirty="0">
                <a:latin typeface="Helvetica"/>
                <a:cs typeface="Helvetica"/>
              </a:rPr>
              <a:t>: nodes that can be reached from the </a:t>
            </a:r>
            <a:r>
              <a:rPr lang="en-US" sz="1600" dirty="0" err="1">
                <a:latin typeface="Helvetica"/>
                <a:cs typeface="Helvetica"/>
              </a:rPr>
              <a:t>scc</a:t>
            </a:r>
            <a:r>
              <a:rPr lang="en-US" sz="1600" dirty="0">
                <a:latin typeface="Helvetica"/>
                <a:cs typeface="Helvetica"/>
              </a:rPr>
              <a:t>. </a:t>
            </a:r>
          </a:p>
        </p:txBody>
      </p:sp>
      <p:sp>
        <p:nvSpPr>
          <p:cNvPr id="7"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CONNECTIVITY OF DIRECTED GRAPHS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1003178" y="3868549"/>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0" name="Oval 9"/>
          <p:cNvSpPr/>
          <p:nvPr/>
        </p:nvSpPr>
        <p:spPr>
          <a:xfrm>
            <a:off x="1312342" y="3979306"/>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49576" y="4745638"/>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84142" y="3489773"/>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09477" y="4656554"/>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0" idx="3"/>
            <a:endCxn id="11" idx="7"/>
          </p:cNvCxnSpPr>
          <p:nvPr/>
        </p:nvCxnSpPr>
        <p:spPr>
          <a:xfrm rot="5400000">
            <a:off x="733512" y="4171108"/>
            <a:ext cx="641735" cy="5589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7"/>
            <a:endCxn id="12" idx="2"/>
          </p:cNvCxnSpPr>
          <p:nvPr/>
        </p:nvCxnSpPr>
        <p:spPr>
          <a:xfrm rot="5400000" flipH="1" flipV="1">
            <a:off x="1647291" y="3368262"/>
            <a:ext cx="427234" cy="8464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4"/>
            <a:endCxn id="13" idx="0"/>
          </p:cNvCxnSpPr>
          <p:nvPr/>
        </p:nvCxnSpPr>
        <p:spPr>
          <a:xfrm rot="16200000" flipH="1">
            <a:off x="1924941" y="4098599"/>
            <a:ext cx="990574" cy="1253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a:endCxn id="10" idx="5"/>
          </p:cNvCxnSpPr>
          <p:nvPr/>
        </p:nvCxnSpPr>
        <p:spPr>
          <a:xfrm rot="10800000">
            <a:off x="1437676" y="4129707"/>
            <a:ext cx="971800" cy="6149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2"/>
          <p:cNvSpPr>
            <a:spLocks/>
          </p:cNvSpPr>
          <p:nvPr/>
        </p:nvSpPr>
        <p:spPr bwMode="auto">
          <a:xfrm>
            <a:off x="412226" y="472056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19" name="Rectangle 2"/>
          <p:cNvSpPr>
            <a:spLocks/>
          </p:cNvSpPr>
          <p:nvPr/>
        </p:nvSpPr>
        <p:spPr bwMode="auto">
          <a:xfrm>
            <a:off x="2505205" y="475811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20" name="Rectangle 2"/>
          <p:cNvSpPr>
            <a:spLocks/>
          </p:cNvSpPr>
          <p:nvPr/>
        </p:nvSpPr>
        <p:spPr bwMode="auto">
          <a:xfrm>
            <a:off x="1271319" y="376065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21" name="Rectangle 2"/>
          <p:cNvSpPr>
            <a:spLocks/>
          </p:cNvSpPr>
          <p:nvPr/>
        </p:nvSpPr>
        <p:spPr bwMode="auto">
          <a:xfrm>
            <a:off x="2378389" y="33320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22" name="Oval 21"/>
          <p:cNvSpPr/>
          <p:nvPr/>
        </p:nvSpPr>
        <p:spPr>
          <a:xfrm>
            <a:off x="1312342" y="468333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312342" y="5414888"/>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003695" y="5104725"/>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a:stCxn id="23" idx="6"/>
            <a:endCxn id="24" idx="3"/>
          </p:cNvCxnSpPr>
          <p:nvPr/>
        </p:nvCxnSpPr>
        <p:spPr>
          <a:xfrm flipV="1">
            <a:off x="1459180" y="5255126"/>
            <a:ext cx="566018" cy="2478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2" idx="5"/>
            <a:endCxn id="24" idx="1"/>
          </p:cNvCxnSpPr>
          <p:nvPr/>
        </p:nvCxnSpPr>
        <p:spPr>
          <a:xfrm rot="16200000" flipH="1">
            <a:off x="1583043" y="4688374"/>
            <a:ext cx="296789" cy="58752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2" idx="4"/>
            <a:endCxn id="23" idx="0"/>
          </p:cNvCxnSpPr>
          <p:nvPr/>
        </p:nvCxnSpPr>
        <p:spPr>
          <a:xfrm rot="5400000">
            <a:off x="1108091" y="5137374"/>
            <a:ext cx="555342"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2" idx="0"/>
            <a:endCxn id="10" idx="4"/>
          </p:cNvCxnSpPr>
          <p:nvPr/>
        </p:nvCxnSpPr>
        <p:spPr>
          <a:xfrm rot="5400000" flipH="1" flipV="1">
            <a:off x="1121849" y="4419585"/>
            <a:ext cx="527826"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2142829" y="50844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38" name="Rectangle 2"/>
          <p:cNvSpPr>
            <a:spLocks/>
          </p:cNvSpPr>
          <p:nvPr/>
        </p:nvSpPr>
        <p:spPr bwMode="auto">
          <a:xfrm>
            <a:off x="1067838" y="5394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40" name="Rectangle 2"/>
          <p:cNvSpPr>
            <a:spLocks/>
          </p:cNvSpPr>
          <p:nvPr/>
        </p:nvSpPr>
        <p:spPr bwMode="auto">
          <a:xfrm>
            <a:off x="1071096" y="467317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sp>
        <p:nvSpPr>
          <p:cNvPr id="42" name="Oval 41"/>
          <p:cNvSpPr/>
          <p:nvPr/>
        </p:nvSpPr>
        <p:spPr>
          <a:xfrm>
            <a:off x="5022799" y="451827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025333" y="3607829"/>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933554" y="4121552"/>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932073" y="4799720"/>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a:stCxn id="43" idx="5"/>
            <a:endCxn id="42" idx="1"/>
          </p:cNvCxnSpPr>
          <p:nvPr/>
        </p:nvCxnSpPr>
        <p:spPr>
          <a:xfrm rot="16200000" flipH="1">
            <a:off x="4204559" y="3704339"/>
            <a:ext cx="785852" cy="8936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2" idx="7"/>
            <a:endCxn id="44" idx="2"/>
          </p:cNvCxnSpPr>
          <p:nvPr/>
        </p:nvCxnSpPr>
        <p:spPr>
          <a:xfrm rot="5400000" flipH="1" flipV="1">
            <a:off x="5373629" y="3984159"/>
            <a:ext cx="334428" cy="7854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4"/>
            <a:endCxn id="45" idx="0"/>
          </p:cNvCxnSpPr>
          <p:nvPr/>
        </p:nvCxnSpPr>
        <p:spPr>
          <a:xfrm rot="5400000">
            <a:off x="5755254" y="4547999"/>
            <a:ext cx="501961" cy="14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5" idx="2"/>
            <a:endCxn id="42" idx="5"/>
          </p:cNvCxnSpPr>
          <p:nvPr/>
        </p:nvCxnSpPr>
        <p:spPr>
          <a:xfrm rot="10800000">
            <a:off x="5148135" y="4668682"/>
            <a:ext cx="783939" cy="21914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ectangle 2"/>
          <p:cNvSpPr>
            <a:spLocks/>
          </p:cNvSpPr>
          <p:nvPr/>
        </p:nvSpPr>
        <p:spPr bwMode="auto">
          <a:xfrm>
            <a:off x="3813384" y="357259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sp>
        <p:nvSpPr>
          <p:cNvPr id="51" name="Rectangle 2"/>
          <p:cNvSpPr>
            <a:spLocks/>
          </p:cNvSpPr>
          <p:nvPr/>
        </p:nvSpPr>
        <p:spPr bwMode="auto">
          <a:xfrm>
            <a:off x="5892329" y="498256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52" name="Rectangle 2"/>
          <p:cNvSpPr>
            <a:spLocks/>
          </p:cNvSpPr>
          <p:nvPr/>
        </p:nvSpPr>
        <p:spPr bwMode="auto">
          <a:xfrm>
            <a:off x="4981776" y="426915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53" name="Rectangle 2"/>
          <p:cNvSpPr>
            <a:spLocks/>
          </p:cNvSpPr>
          <p:nvPr/>
        </p:nvSpPr>
        <p:spPr bwMode="auto">
          <a:xfrm>
            <a:off x="5883862" y="387242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54" name="Oval 53"/>
          <p:cNvSpPr/>
          <p:nvPr/>
        </p:nvSpPr>
        <p:spPr>
          <a:xfrm>
            <a:off x="4070250" y="4963453"/>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903114" y="3828547"/>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829695" y="4973612"/>
            <a:ext cx="146839" cy="17620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p:cNvCxnSpPr>
            <a:stCxn id="56" idx="2"/>
            <a:endCxn id="45" idx="6"/>
          </p:cNvCxnSpPr>
          <p:nvPr/>
        </p:nvCxnSpPr>
        <p:spPr>
          <a:xfrm rot="10800000">
            <a:off x="6078913" y="4887823"/>
            <a:ext cx="750783" cy="1738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4" idx="6"/>
            <a:endCxn id="55" idx="2"/>
          </p:cNvCxnSpPr>
          <p:nvPr/>
        </p:nvCxnSpPr>
        <p:spPr>
          <a:xfrm flipV="1">
            <a:off x="6080393" y="3916651"/>
            <a:ext cx="822721" cy="29300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2" idx="3"/>
            <a:endCxn id="54" idx="7"/>
          </p:cNvCxnSpPr>
          <p:nvPr/>
        </p:nvCxnSpPr>
        <p:spPr>
          <a:xfrm rot="5400000">
            <a:off x="4459656" y="4404609"/>
            <a:ext cx="320576" cy="8487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2"/>
          <p:cNvSpPr>
            <a:spLocks/>
          </p:cNvSpPr>
          <p:nvPr/>
        </p:nvSpPr>
        <p:spPr bwMode="auto">
          <a:xfrm>
            <a:off x="6968829" y="494313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62" name="Rectangle 2"/>
          <p:cNvSpPr>
            <a:spLocks/>
          </p:cNvSpPr>
          <p:nvPr/>
        </p:nvSpPr>
        <p:spPr bwMode="auto">
          <a:xfrm flipH="1">
            <a:off x="6997563" y="3787905"/>
            <a:ext cx="310219"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63" name="Rectangle 2"/>
          <p:cNvSpPr>
            <a:spLocks/>
          </p:cNvSpPr>
          <p:nvPr/>
        </p:nvSpPr>
        <p:spPr bwMode="auto">
          <a:xfrm>
            <a:off x="3845938" y="493297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TextBox 11"/>
          <p:cNvSpPr txBox="1"/>
          <p:nvPr/>
        </p:nvSpPr>
        <p:spPr>
          <a:xfrm>
            <a:off x="6934200" y="4180082"/>
            <a:ext cx="2209800" cy="830997"/>
          </a:xfrm>
          <a:prstGeom prst="rect">
            <a:avLst/>
          </a:prstGeom>
          <a:noFill/>
        </p:spPr>
        <p:txBody>
          <a:bodyPr wrap="square" rtlCol="0">
            <a:spAutoFit/>
          </a:bodyPr>
          <a:lstStyle/>
          <a:p>
            <a:r>
              <a:rPr lang="en-US" sz="800" dirty="0" smtClean="0"/>
              <a:t>http://</a:t>
            </a:r>
            <a:r>
              <a:rPr lang="en-US" sz="800" dirty="0" err="1" smtClean="0"/>
              <a:t>maps.google.com/maps?oe</a:t>
            </a:r>
            <a:r>
              <a:rPr lang="en-US" sz="800" dirty="0" smtClean="0"/>
              <a:t>=utf-8&amp;</a:t>
            </a:r>
            <a:r>
              <a:rPr lang="en-US" sz="800" dirty="0" smtClean="0">
                <a:hlinkClick r:id="rId3" action="ppaction://hlinkfile"/>
              </a:rPr>
              <a:t>client</a:t>
            </a:r>
            <a:r>
              <a:rPr lang="en-US" sz="800" dirty="0" smtClean="0"/>
              <a:t>=</a:t>
            </a:r>
            <a:r>
              <a:rPr lang="en-US" sz="800" dirty="0" err="1" smtClean="0"/>
              <a:t>firefox-a&amp;q</a:t>
            </a:r>
            <a:r>
              <a:rPr lang="en-US" sz="800" dirty="0" smtClean="0"/>
              <a:t>=</a:t>
            </a:r>
            <a:r>
              <a:rPr lang="en-US" sz="800" dirty="0" err="1" smtClean="0"/>
              <a:t>kaliningrad&amp;ie</a:t>
            </a:r>
            <a:r>
              <a:rPr lang="en-US" sz="800" dirty="0" smtClean="0"/>
              <a:t>=UTF8&amp;hq=&amp;</a:t>
            </a:r>
            <a:r>
              <a:rPr lang="en-US" sz="800" dirty="0" err="1" smtClean="0"/>
              <a:t>hnear</a:t>
            </a:r>
            <a:r>
              <a:rPr lang="en-US" sz="800" dirty="0" smtClean="0"/>
              <a:t>=</a:t>
            </a:r>
            <a:r>
              <a:rPr lang="en-US" sz="800" dirty="0" err="1" smtClean="0"/>
              <a:t>Kaliningrad,+Kaliningrad+Oblast,+Russia&amp;gl</a:t>
            </a:r>
            <a:r>
              <a:rPr lang="en-US" sz="800" dirty="0" smtClean="0"/>
              <a:t>=</a:t>
            </a:r>
            <a:r>
              <a:rPr lang="en-US" sz="800" dirty="0" err="1" smtClean="0"/>
              <a:t>us&amp;ll</a:t>
            </a:r>
            <a:r>
              <a:rPr lang="en-US" sz="800" dirty="0" smtClean="0"/>
              <a:t>=54.707293,20.510788&amp;spn=0.009248,0.025878&amp;t=</a:t>
            </a:r>
            <a:r>
              <a:rPr lang="en-US" sz="800" dirty="0" err="1" smtClean="0"/>
              <a:t>h&amp;z</a:t>
            </a:r>
            <a:r>
              <a:rPr lang="en-US" sz="800" dirty="0" smtClean="0"/>
              <a:t>=15</a:t>
            </a:r>
            <a:endParaRPr lang="hu-HU" sz="800" dirty="0"/>
          </a:p>
        </p:txBody>
      </p:sp>
      <p:sp>
        <p:nvSpPr>
          <p:cNvPr id="26628" name="Text Box 4"/>
          <p:cNvSpPr txBox="1">
            <a:spLocks noChangeArrowheads="1"/>
          </p:cNvSpPr>
          <p:nvPr/>
        </p:nvSpPr>
        <p:spPr bwMode="auto">
          <a:xfrm>
            <a:off x="228600" y="2926141"/>
            <a:ext cx="8487910" cy="461665"/>
          </a:xfrm>
          <a:prstGeom prst="rect">
            <a:avLst/>
          </a:prstGeom>
          <a:noFill/>
          <a:ln w="9525">
            <a:noFill/>
            <a:miter lim="800000"/>
            <a:headEnd/>
            <a:tailEnd/>
          </a:ln>
        </p:spPr>
        <p:txBody>
          <a:bodyPr wrap="square">
            <a:prstTxWarp prst="textNoShape">
              <a:avLst/>
            </a:prstTxWarp>
            <a:spAutoFit/>
          </a:bodyPr>
          <a:lstStyle/>
          <a:p>
            <a:r>
              <a:rPr lang="en-US" dirty="0" smtClean="0"/>
              <a:t>Can one walk across the seven bridges and never cross the same bridge twice?    </a:t>
            </a:r>
            <a:r>
              <a:rPr lang="en-US" sz="2400" dirty="0" smtClean="0"/>
              <a:t> </a:t>
            </a:r>
            <a:endParaRPr lang="en-US" sz="2400" dirty="0"/>
          </a:p>
        </p:txBody>
      </p:sp>
      <p:sp>
        <p:nvSpPr>
          <p:cNvPr id="8198" name="Rectangle 6"/>
          <p:cNvSpPr>
            <a:spLocks noChangeArrowheads="1"/>
          </p:cNvSpPr>
          <p:nvPr/>
        </p:nvSpPr>
        <p:spPr bwMode="auto">
          <a:xfrm>
            <a:off x="304800" y="4678680"/>
            <a:ext cx="8153400" cy="1219200"/>
          </a:xfrm>
          <a:prstGeom prst="rect">
            <a:avLst/>
          </a:prstGeom>
          <a:noFill/>
          <a:ln w="9525">
            <a:noFill/>
            <a:miter lim="800000"/>
            <a:headEnd/>
            <a:tailEnd/>
          </a:ln>
        </p:spPr>
        <p:txBody>
          <a:bodyPr>
            <a:prstTxWarp prst="textNoShape">
              <a:avLst/>
            </a:prstTxWarp>
          </a:bodyPr>
          <a:lstStyle/>
          <a:p>
            <a:pPr marL="609600" indent="-609600">
              <a:lnSpc>
                <a:spcPct val="80000"/>
              </a:lnSpc>
              <a:spcBef>
                <a:spcPct val="20000"/>
              </a:spcBef>
            </a:pPr>
            <a:r>
              <a:rPr lang="en-US" sz="1800" dirty="0">
                <a:latin typeface="Apple Casual"/>
                <a:cs typeface="Apple Casual"/>
              </a:rPr>
              <a:t>Euler’s </a:t>
            </a:r>
            <a:r>
              <a:rPr lang="en-US" sz="1800" dirty="0" smtClean="0">
                <a:latin typeface="Apple Casual"/>
                <a:cs typeface="Apple Casual"/>
              </a:rPr>
              <a:t>theorem:</a:t>
            </a:r>
          </a:p>
          <a:p>
            <a:pPr marL="609600" indent="-609600">
              <a:lnSpc>
                <a:spcPct val="80000"/>
              </a:lnSpc>
              <a:spcBef>
                <a:spcPct val="20000"/>
              </a:spcBef>
            </a:pPr>
            <a:r>
              <a:rPr lang="en-US" sz="1800" dirty="0"/>
              <a:t>(a) If a graph has</a:t>
            </a:r>
            <a:r>
              <a:rPr lang="en-US" sz="1800" dirty="0" smtClean="0"/>
              <a:t> nodes </a:t>
            </a:r>
            <a:r>
              <a:rPr lang="en-US" sz="1800" dirty="0"/>
              <a:t>of odd </a:t>
            </a:r>
            <a:r>
              <a:rPr lang="en-US" sz="1800" dirty="0" smtClean="0"/>
              <a:t>degree, </a:t>
            </a:r>
            <a:r>
              <a:rPr lang="en-US" sz="1800" dirty="0"/>
              <a:t>it cannot have an Euler circuit.</a:t>
            </a:r>
          </a:p>
          <a:p>
            <a:pPr marL="609600" indent="-609600">
              <a:lnSpc>
                <a:spcPct val="80000"/>
              </a:lnSpc>
              <a:spcBef>
                <a:spcPct val="20000"/>
              </a:spcBef>
            </a:pPr>
            <a:r>
              <a:rPr lang="en-US" sz="1800" dirty="0"/>
              <a:t>(</a:t>
            </a:r>
            <a:r>
              <a:rPr lang="en-US" sz="1800" dirty="0" err="1"/>
              <a:t>b</a:t>
            </a:r>
            <a:r>
              <a:rPr lang="en-US" sz="1800" dirty="0"/>
              <a:t>) If a graph is connected</a:t>
            </a:r>
            <a:r>
              <a:rPr lang="en-US" sz="1800" dirty="0" smtClean="0"/>
              <a:t> and has no odd degree nodes, it has at</a:t>
            </a:r>
          </a:p>
          <a:p>
            <a:pPr marL="609600" indent="-609600">
              <a:lnSpc>
                <a:spcPct val="80000"/>
              </a:lnSpc>
              <a:spcBef>
                <a:spcPct val="20000"/>
              </a:spcBef>
            </a:pPr>
            <a:r>
              <a:rPr lang="en-US" sz="1800" dirty="0"/>
              <a:t>      least one Euler circuit.</a:t>
            </a:r>
          </a:p>
          <a:p>
            <a:pPr marL="609600" indent="-609600">
              <a:lnSpc>
                <a:spcPct val="80000"/>
              </a:lnSpc>
              <a:spcBef>
                <a:spcPct val="20000"/>
              </a:spcBef>
            </a:pPr>
            <a:endParaRPr lang="en-US" sz="1800" dirty="0"/>
          </a:p>
          <a:p>
            <a:pPr marL="990600" lvl="1" indent="-533400">
              <a:lnSpc>
                <a:spcPct val="80000"/>
              </a:lnSpc>
              <a:spcBef>
                <a:spcPct val="20000"/>
              </a:spcBef>
            </a:pPr>
            <a:endParaRPr lang="en-US" sz="1600" dirty="0">
              <a:latin typeface="Times New Roman" pitchFamily="-110" charset="0"/>
            </a:endParaRPr>
          </a:p>
        </p:txBody>
      </p:sp>
      <p:sp>
        <p:nvSpPr>
          <p:cNvPr id="7" name="Rectangle 5"/>
          <p:cNvSpPr>
            <a:spLocks noChangeArrowheads="1"/>
          </p:cNvSpPr>
          <p:nvPr/>
        </p:nvSpPr>
        <p:spPr bwMode="auto">
          <a:xfrm>
            <a:off x="838200" y="5943600"/>
            <a:ext cx="7772400" cy="685800"/>
          </a:xfrm>
          <a:prstGeom prst="rect">
            <a:avLst/>
          </a:prstGeom>
          <a:noFill/>
          <a:ln w="9525">
            <a:noFill/>
            <a:miter lim="800000"/>
            <a:headEnd/>
            <a:tailEnd/>
          </a:ln>
        </p:spPr>
        <p:txBody>
          <a:bodyPr>
            <a:prstTxWarp prst="textNoShape">
              <a:avLst/>
            </a:prstTxWarp>
          </a:bodyPr>
          <a:lstStyle/>
          <a:p>
            <a:pPr marL="609600" indent="-609600">
              <a:lnSpc>
                <a:spcPct val="80000"/>
              </a:lnSpc>
              <a:spcBef>
                <a:spcPct val="20000"/>
              </a:spcBef>
            </a:pPr>
            <a:endParaRPr lang="en-US" sz="1800" dirty="0">
              <a:latin typeface="Times New Roman" pitchFamily="-110" charset="0"/>
            </a:endParaRPr>
          </a:p>
          <a:p>
            <a:pPr marL="609600" indent="-609600">
              <a:lnSpc>
                <a:spcPct val="80000"/>
              </a:lnSpc>
              <a:spcBef>
                <a:spcPct val="20000"/>
              </a:spcBef>
            </a:pPr>
            <a:r>
              <a:rPr lang="en-US" sz="1800" dirty="0"/>
              <a:t>How would we need to modify the graph so it has an Euler circuit?</a:t>
            </a:r>
          </a:p>
          <a:p>
            <a:pPr marL="609600" indent="-609600">
              <a:lnSpc>
                <a:spcPct val="80000"/>
              </a:lnSpc>
              <a:spcBef>
                <a:spcPct val="20000"/>
              </a:spcBef>
            </a:pPr>
            <a:endParaRPr lang="en-US" sz="1800" dirty="0"/>
          </a:p>
          <a:p>
            <a:pPr marL="990600" lvl="1" indent="-533400">
              <a:lnSpc>
                <a:spcPct val="80000"/>
              </a:lnSpc>
              <a:spcBef>
                <a:spcPct val="20000"/>
              </a:spcBef>
            </a:pPr>
            <a:endParaRPr lang="en-US" sz="1600" dirty="0">
              <a:latin typeface="Times New Roman" pitchFamily="-110" charset="0"/>
            </a:endParaRPr>
          </a:p>
        </p:txBody>
      </p:sp>
      <p:pic>
        <p:nvPicPr>
          <p:cNvPr id="27" name="Picture 26"/>
          <p:cNvPicPr>
            <a:picLocks noChangeAspect="1"/>
          </p:cNvPicPr>
          <p:nvPr/>
        </p:nvPicPr>
        <p:blipFill>
          <a:blip r:embed="rId4"/>
          <a:stretch>
            <a:fillRect/>
          </a:stretch>
        </p:blipFill>
        <p:spPr>
          <a:xfrm>
            <a:off x="606786" y="1002269"/>
            <a:ext cx="2441214" cy="1923871"/>
          </a:xfrm>
          <a:prstGeom prst="rect">
            <a:avLst/>
          </a:prstGeom>
        </p:spPr>
      </p:pic>
      <p:pic>
        <p:nvPicPr>
          <p:cNvPr id="28" name="Picture 27"/>
          <p:cNvPicPr>
            <a:picLocks noChangeAspect="1"/>
          </p:cNvPicPr>
          <p:nvPr/>
        </p:nvPicPr>
        <p:blipFill>
          <a:blip r:embed="rId5"/>
          <a:stretch>
            <a:fillRect/>
          </a:stretch>
        </p:blipFill>
        <p:spPr>
          <a:xfrm>
            <a:off x="3312430" y="890632"/>
            <a:ext cx="2707370" cy="2165896"/>
          </a:xfrm>
          <a:prstGeom prst="rect">
            <a:avLst/>
          </a:prstGeom>
        </p:spPr>
      </p:pic>
      <p:pic>
        <p:nvPicPr>
          <p:cNvPr id="29" name="Picture 28"/>
          <p:cNvPicPr>
            <a:picLocks noChangeAspect="1"/>
          </p:cNvPicPr>
          <p:nvPr/>
        </p:nvPicPr>
        <p:blipFill>
          <a:blip r:embed="rId6"/>
          <a:stretch>
            <a:fillRect/>
          </a:stretch>
        </p:blipFill>
        <p:spPr>
          <a:xfrm>
            <a:off x="6400800" y="890632"/>
            <a:ext cx="2315710" cy="1852568"/>
          </a:xfrm>
          <a:prstGeom prst="rect">
            <a:avLst/>
          </a:prstGeom>
        </p:spPr>
      </p:pic>
      <p:sp>
        <p:nvSpPr>
          <p:cNvPr id="9"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HISTORICAL DETOUR: THE BRIDGES OF KONIGSBERG</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1" name="Rectangle 10"/>
          <p:cNvSpPr/>
          <p:nvPr/>
        </p:nvSpPr>
        <p:spPr>
          <a:xfrm>
            <a:off x="304800" y="3659244"/>
            <a:ext cx="7239000" cy="646331"/>
          </a:xfrm>
          <a:prstGeom prst="rect">
            <a:avLst/>
          </a:prstGeom>
        </p:spPr>
        <p:txBody>
          <a:bodyPr wrap="square">
            <a:spAutoFit/>
          </a:bodyPr>
          <a:lstStyle/>
          <a:p>
            <a:r>
              <a:rPr lang="en-US" dirty="0" smtClean="0">
                <a:latin typeface="Apple Casual"/>
                <a:cs typeface="Apple Casual"/>
              </a:rPr>
              <a:t>Euler circuit: </a:t>
            </a:r>
            <a:r>
              <a:rPr lang="en-US" dirty="0" smtClean="0"/>
              <a:t>return to the starting point by traveling each link of the graph once and only once.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8198" grpId="0" autoUpdateAnimBg="0"/>
      <p:bldP spid="7" grpId="0"/>
      <p:bldP spid="11" grpId="0"/>
    </p:bld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23068" y="941029"/>
            <a:ext cx="3412066" cy="3989780"/>
          </a:xfrm>
          <a:prstGeom prst="rect">
            <a:avLst/>
          </a:prstGeom>
        </p:spPr>
      </p:pic>
      <p:sp>
        <p:nvSpPr>
          <p:cNvPr id="3" name="Rectangle 2"/>
          <p:cNvSpPr/>
          <p:nvPr/>
        </p:nvSpPr>
        <p:spPr>
          <a:xfrm>
            <a:off x="321733" y="5135536"/>
            <a:ext cx="8424334" cy="584776"/>
          </a:xfrm>
          <a:prstGeom prst="rect">
            <a:avLst/>
          </a:prstGeom>
        </p:spPr>
        <p:txBody>
          <a:bodyPr wrap="square">
            <a:spAutoFit/>
          </a:bodyPr>
          <a:lstStyle/>
          <a:p>
            <a:r>
              <a:rPr lang="en-US" sz="1600" dirty="0" smtClean="0">
                <a:latin typeface="Helvetica"/>
                <a:cs typeface="Helvetica"/>
              </a:rPr>
              <a:t>Every vertex of this graph has an even degree, therefore this is an </a:t>
            </a:r>
            <a:r>
              <a:rPr lang="en-US" sz="1600" dirty="0" err="1" smtClean="0">
                <a:latin typeface="Helvetica"/>
                <a:cs typeface="Helvetica"/>
              </a:rPr>
              <a:t>Eulerian</a:t>
            </a:r>
            <a:r>
              <a:rPr lang="en-US" sz="1600" dirty="0" smtClean="0">
                <a:latin typeface="Helvetica"/>
                <a:cs typeface="Helvetica"/>
              </a:rPr>
              <a:t> graph. Following the edges in alphabetical order gives an </a:t>
            </a:r>
            <a:r>
              <a:rPr lang="en-US" sz="1600" dirty="0" err="1" smtClean="0">
                <a:latin typeface="Helvetica"/>
                <a:cs typeface="Helvetica"/>
              </a:rPr>
              <a:t>Eulerian</a:t>
            </a:r>
            <a:r>
              <a:rPr lang="en-US" sz="1600" dirty="0" smtClean="0">
                <a:latin typeface="Helvetica"/>
                <a:cs typeface="Helvetica"/>
              </a:rPr>
              <a:t> circuit/cycle.</a:t>
            </a:r>
            <a:endParaRPr lang="en-US" sz="1600" dirty="0">
              <a:latin typeface="Helvetica"/>
              <a:cs typeface="Helvetica"/>
            </a:endParaRPr>
          </a:p>
        </p:txBody>
      </p:sp>
      <p:sp>
        <p:nvSpPr>
          <p:cNvPr id="4" name="Rectangle 3"/>
          <p:cNvSpPr/>
          <p:nvPr/>
        </p:nvSpPr>
        <p:spPr>
          <a:xfrm>
            <a:off x="321734" y="6147482"/>
            <a:ext cx="2903033" cy="276999"/>
          </a:xfrm>
          <a:prstGeom prst="rect">
            <a:avLst/>
          </a:prstGeom>
        </p:spPr>
        <p:txBody>
          <a:bodyPr wrap="none">
            <a:spAutoFit/>
          </a:bodyPr>
          <a:lstStyle/>
          <a:p>
            <a:r>
              <a:rPr lang="en-US" sz="1200" i="1" dirty="0" smtClean="0">
                <a:latin typeface="Helvetica"/>
                <a:cs typeface="Helvetica"/>
              </a:rPr>
              <a:t>http://</a:t>
            </a:r>
            <a:r>
              <a:rPr lang="en-US" sz="1200" i="1" dirty="0" err="1" smtClean="0">
                <a:latin typeface="Helvetica"/>
                <a:cs typeface="Helvetica"/>
              </a:rPr>
              <a:t>en.wikipedia.org/wiki/Euler_circuit</a:t>
            </a:r>
            <a:endParaRPr lang="en-US" sz="1200" i="1" dirty="0">
              <a:latin typeface="Helvetica"/>
              <a:cs typeface="Helvetica"/>
            </a:endParaRPr>
          </a:p>
        </p:txBody>
      </p:sp>
      <p:sp>
        <p:nvSpPr>
          <p:cNvPr id="6"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EULERIAN GRAPH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Box 4"/>
          <p:cNvSpPr txBox="1"/>
          <p:nvPr/>
        </p:nvSpPr>
        <p:spPr>
          <a:xfrm>
            <a:off x="0" y="960121"/>
            <a:ext cx="4572000" cy="800219"/>
          </a:xfrm>
          <a:prstGeom prst="rect">
            <a:avLst/>
          </a:prstGeom>
          <a:noFill/>
        </p:spPr>
        <p:txBody>
          <a:bodyPr wrap="square" rtlCol="0">
            <a:spAutoFit/>
          </a:bodyPr>
          <a:lstStyle/>
          <a:p>
            <a:pPr algn="r"/>
            <a:r>
              <a:rPr lang="en-US" sz="2800" b="1" dirty="0" smtClean="0">
                <a:solidFill>
                  <a:srgbClr val="000000"/>
                </a:solidFill>
                <a:latin typeface="Helvetica"/>
                <a:cs typeface="Helvetica"/>
              </a:rPr>
              <a:t>Data Availability:</a:t>
            </a:r>
            <a:endParaRPr lang="en-US" sz="2800" dirty="0" smtClean="0">
              <a:solidFill>
                <a:srgbClr val="000000"/>
              </a:solidFill>
              <a:latin typeface="Helvetica"/>
              <a:cs typeface="Helvetica"/>
            </a:endParaRPr>
          </a:p>
          <a:p>
            <a:endParaRPr lang="en-US" i="1" dirty="0">
              <a:latin typeface="Helvetica"/>
              <a:cs typeface="Helvetica"/>
            </a:endParaRPr>
          </a:p>
        </p:txBody>
      </p:sp>
      <p:sp>
        <p:nvSpPr>
          <p:cNvPr id="6" name="TextBox 5"/>
          <p:cNvSpPr txBox="1"/>
          <p:nvPr/>
        </p:nvSpPr>
        <p:spPr>
          <a:xfrm>
            <a:off x="304800" y="2781169"/>
            <a:ext cx="4267200" cy="523220"/>
          </a:xfrm>
          <a:prstGeom prst="rect">
            <a:avLst/>
          </a:prstGeom>
          <a:noFill/>
        </p:spPr>
        <p:txBody>
          <a:bodyPr wrap="square" rtlCol="0">
            <a:spAutoFit/>
          </a:bodyPr>
          <a:lstStyle/>
          <a:p>
            <a:pPr algn="r"/>
            <a:r>
              <a:rPr lang="en-US" sz="2800" b="1" dirty="0" smtClean="0">
                <a:solidFill>
                  <a:srgbClr val="000000"/>
                </a:solidFill>
                <a:latin typeface="Helvetica"/>
                <a:cs typeface="Helvetica"/>
              </a:rPr>
              <a:t>Universality: </a:t>
            </a:r>
          </a:p>
        </p:txBody>
      </p:sp>
      <p:sp>
        <p:nvSpPr>
          <p:cNvPr id="7" name="TextBox 6"/>
          <p:cNvSpPr txBox="1"/>
          <p:nvPr/>
        </p:nvSpPr>
        <p:spPr>
          <a:xfrm>
            <a:off x="0" y="4196562"/>
            <a:ext cx="4572000" cy="954107"/>
          </a:xfrm>
          <a:prstGeom prst="rect">
            <a:avLst/>
          </a:prstGeom>
          <a:noFill/>
        </p:spPr>
        <p:txBody>
          <a:bodyPr wrap="square" rtlCol="0">
            <a:spAutoFit/>
          </a:bodyPr>
          <a:lstStyle/>
          <a:p>
            <a:pPr algn="r"/>
            <a:r>
              <a:rPr lang="en-US" sz="2800" b="1" dirty="0" smtClean="0">
                <a:solidFill>
                  <a:srgbClr val="000000"/>
                </a:solidFill>
                <a:latin typeface="Helvetica"/>
                <a:cs typeface="Helvetica"/>
              </a:rPr>
              <a:t>The </a:t>
            </a:r>
            <a:r>
              <a:rPr lang="en-US" sz="1600" b="1" dirty="0" smtClean="0">
                <a:solidFill>
                  <a:srgbClr val="FF0000"/>
                </a:solidFill>
                <a:latin typeface="Helvetica"/>
                <a:cs typeface="Helvetica"/>
              </a:rPr>
              <a:t>(urgent) </a:t>
            </a:r>
            <a:r>
              <a:rPr lang="en-US" sz="2800" b="1" dirty="0" smtClean="0">
                <a:solidFill>
                  <a:srgbClr val="000000"/>
                </a:solidFill>
                <a:latin typeface="Helvetica"/>
                <a:cs typeface="Helvetica"/>
              </a:rPr>
              <a:t>need to understand complexity:</a:t>
            </a:r>
            <a:endParaRPr lang="en-US" sz="2800" b="1" dirty="0">
              <a:solidFill>
                <a:srgbClr val="000000"/>
              </a:solidFill>
              <a:latin typeface="Helvetica"/>
              <a:cs typeface="Helvetica"/>
            </a:endParaRPr>
          </a:p>
        </p:txBody>
      </p:sp>
      <p:sp>
        <p:nvSpPr>
          <p:cNvPr id="8" name="TextBox 7"/>
          <p:cNvSpPr txBox="1">
            <a:spLocks noChangeArrowheads="1"/>
          </p:cNvSpPr>
          <p:nvPr/>
        </p:nvSpPr>
        <p:spPr bwMode="auto">
          <a:xfrm>
            <a:off x="6553200" y="647988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r>
              <a:rPr lang="en-US" sz="600" i="1" dirty="0" smtClean="0">
                <a:solidFill>
                  <a:schemeClr val="bg1">
                    <a:lumMod val="65000"/>
                  </a:schemeClr>
                </a:solidFill>
                <a:latin typeface="Helvetica" pitchFamily="36" charset="0"/>
                <a:ea typeface="Helvetica" pitchFamily="36" charset="0"/>
                <a:cs typeface="Helvetica" pitchFamily="36" charset="0"/>
              </a:rPr>
              <a:t>January 10,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EMERGENCE OF NETWORK SCIENCE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0" name="TextBox 9"/>
          <p:cNvSpPr txBox="1"/>
          <p:nvPr/>
        </p:nvSpPr>
        <p:spPr>
          <a:xfrm>
            <a:off x="4572000" y="1075100"/>
            <a:ext cx="4572000" cy="1661993"/>
          </a:xfrm>
          <a:prstGeom prst="rect">
            <a:avLst/>
          </a:prstGeom>
          <a:noFill/>
        </p:spPr>
        <p:txBody>
          <a:bodyPr wrap="square" rtlCol="0">
            <a:spAutoFit/>
          </a:bodyPr>
          <a:lstStyle/>
          <a:p>
            <a:r>
              <a:rPr lang="en-US" sz="1400" dirty="0" smtClean="0">
                <a:latin typeface="Helvetica"/>
                <a:cs typeface="Helvetica"/>
              </a:rPr>
              <a:t>Movie Actor Network,  1998;</a:t>
            </a:r>
          </a:p>
          <a:p>
            <a:r>
              <a:rPr lang="en-US" sz="1400" dirty="0" smtClean="0">
                <a:latin typeface="Helvetica"/>
                <a:cs typeface="Helvetica"/>
              </a:rPr>
              <a:t>World Wide Web,  1999.</a:t>
            </a:r>
          </a:p>
          <a:p>
            <a:r>
              <a:rPr lang="en-US" sz="1400" dirty="0" smtClean="0">
                <a:latin typeface="Helvetica"/>
                <a:cs typeface="Helvetica"/>
              </a:rPr>
              <a:t>C </a:t>
            </a:r>
            <a:r>
              <a:rPr lang="en-US" sz="1400" dirty="0" err="1" smtClean="0">
                <a:latin typeface="Helvetica"/>
                <a:cs typeface="Helvetica"/>
              </a:rPr>
              <a:t>elegans</a:t>
            </a:r>
            <a:r>
              <a:rPr lang="en-US" sz="1400" dirty="0" smtClean="0">
                <a:latin typeface="Helvetica"/>
                <a:cs typeface="Helvetica"/>
              </a:rPr>
              <a:t> neural wiring diagram 1990</a:t>
            </a:r>
          </a:p>
          <a:p>
            <a:r>
              <a:rPr lang="en-US" sz="1400" dirty="0" smtClean="0">
                <a:latin typeface="Helvetica"/>
                <a:cs typeface="Helvetica"/>
              </a:rPr>
              <a:t>Citation Network,  1998</a:t>
            </a:r>
          </a:p>
          <a:p>
            <a:r>
              <a:rPr lang="en-US" sz="1400" dirty="0" smtClean="0">
                <a:latin typeface="Helvetica"/>
                <a:cs typeface="Helvetica"/>
              </a:rPr>
              <a:t>Metabolic Network, 2000; </a:t>
            </a:r>
          </a:p>
          <a:p>
            <a:r>
              <a:rPr lang="en-US" sz="1400" dirty="0" smtClean="0">
                <a:latin typeface="Helvetica"/>
                <a:cs typeface="Helvetica"/>
              </a:rPr>
              <a:t>PPI network, 2001</a:t>
            </a:r>
          </a:p>
          <a:p>
            <a:endParaRPr lang="en-US" i="1" dirty="0">
              <a:latin typeface="Helvetica"/>
              <a:cs typeface="Helvetica"/>
            </a:endParaRPr>
          </a:p>
        </p:txBody>
      </p:sp>
      <p:sp>
        <p:nvSpPr>
          <p:cNvPr id="11" name="TextBox 10"/>
          <p:cNvSpPr txBox="1"/>
          <p:nvPr/>
        </p:nvSpPr>
        <p:spPr>
          <a:xfrm>
            <a:off x="4572000" y="2912222"/>
            <a:ext cx="4267200" cy="954107"/>
          </a:xfrm>
          <a:prstGeom prst="rect">
            <a:avLst/>
          </a:prstGeom>
          <a:noFill/>
        </p:spPr>
        <p:txBody>
          <a:bodyPr wrap="square" rtlCol="0">
            <a:spAutoFit/>
          </a:bodyPr>
          <a:lstStyle/>
          <a:p>
            <a:r>
              <a:rPr lang="en-US" sz="1400" dirty="0" smtClean="0">
                <a:latin typeface="Helvetica"/>
                <a:cs typeface="Helvetica"/>
              </a:rPr>
              <a:t>The architecture of networks emerging in various domains of science, nature, and technology are more similar to each other than one would have expected. </a:t>
            </a:r>
            <a:endParaRPr lang="en-US" sz="1400" dirty="0">
              <a:latin typeface="Helvetica"/>
              <a:cs typeface="Helvetica"/>
            </a:endParaRPr>
          </a:p>
        </p:txBody>
      </p:sp>
      <p:sp>
        <p:nvSpPr>
          <p:cNvPr id="12" name="TextBox 11"/>
          <p:cNvSpPr txBox="1"/>
          <p:nvPr/>
        </p:nvSpPr>
        <p:spPr>
          <a:xfrm>
            <a:off x="4572000" y="4244209"/>
            <a:ext cx="4572000" cy="1600438"/>
          </a:xfrm>
          <a:prstGeom prst="rect">
            <a:avLst/>
          </a:prstGeom>
          <a:noFill/>
        </p:spPr>
        <p:txBody>
          <a:bodyPr wrap="square" rtlCol="0">
            <a:spAutoFit/>
          </a:bodyPr>
          <a:lstStyle/>
          <a:p>
            <a:r>
              <a:rPr lang="en-US" sz="1400" dirty="0" smtClean="0">
                <a:latin typeface="Helvetica"/>
                <a:cs typeface="Helvetica"/>
              </a:rPr>
              <a:t>Despite the challenges complex systems offer us, we cannot afford to not address their behavior, a view increasingly shared both by scientists and policy makers. Networks are not only essential for this journey, but during the past decade some of the most important advances towards understanding complexity were provided in context of network theory.</a:t>
            </a:r>
            <a:endParaRPr lang="en-US" sz="1400" dirty="0">
              <a:latin typeface="Helvetica"/>
              <a:cs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P spid="12" grpId="0"/>
    </p:bld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1" name="Rectangle 3"/>
          <p:cNvSpPr>
            <a:spLocks noGrp="1" noChangeArrowheads="1"/>
          </p:cNvSpPr>
          <p:nvPr>
            <p:ph type="subTitle" idx="1"/>
          </p:nvPr>
        </p:nvSpPr>
        <p:spPr>
          <a:xfrm>
            <a:off x="2168527" y="982415"/>
            <a:ext cx="6569073" cy="1728787"/>
          </a:xfrm>
        </p:spPr>
        <p:txBody>
          <a:bodyPr/>
          <a:lstStyle/>
          <a:p>
            <a:pPr algn="l">
              <a:lnSpc>
                <a:spcPct val="90000"/>
              </a:lnSpc>
            </a:pPr>
            <a:r>
              <a:rPr lang="en-US" sz="2400" dirty="0">
                <a:solidFill>
                  <a:srgbClr val="FF0000"/>
                </a:solidFill>
                <a:latin typeface="Helvetica"/>
                <a:ea typeface="ＭＳ Ｐゴシック" pitchFamily="-110" charset="-128"/>
                <a:cs typeface="Helvetica"/>
              </a:rPr>
              <a:t>If a digraph is strongly connected and the</a:t>
            </a:r>
            <a:r>
              <a:rPr lang="en-US" sz="2400" dirty="0" smtClean="0">
                <a:solidFill>
                  <a:srgbClr val="FF0000"/>
                </a:solidFill>
                <a:latin typeface="Helvetica"/>
                <a:ea typeface="ＭＳ Ｐゴシック" pitchFamily="-110" charset="-128"/>
                <a:cs typeface="Helvetica"/>
              </a:rPr>
              <a:t> in</a:t>
            </a:r>
            <a:r>
              <a:rPr lang="en-US" sz="2400" dirty="0">
                <a:solidFill>
                  <a:srgbClr val="FF0000"/>
                </a:solidFill>
                <a:latin typeface="Helvetica"/>
                <a:ea typeface="ＭＳ Ｐゴシック" pitchFamily="-110" charset="-128"/>
                <a:cs typeface="Helvetica"/>
              </a:rPr>
              <a:t>-degree of each node is equal to its out-degree, then there is an Euler circuit</a:t>
            </a:r>
            <a:endParaRPr lang="ru-RU" sz="2400" dirty="0">
              <a:solidFill>
                <a:srgbClr val="FF0000"/>
              </a:solidFill>
              <a:latin typeface="Helvetica"/>
              <a:ea typeface="ＭＳ Ｐゴシック" pitchFamily="-110" charset="-128"/>
              <a:cs typeface="Helvetica"/>
            </a:endParaRPr>
          </a:p>
        </p:txBody>
      </p:sp>
      <p:grpSp>
        <p:nvGrpSpPr>
          <p:cNvPr id="2" name="Group 4"/>
          <p:cNvGrpSpPr>
            <a:grpSpLocks/>
          </p:cNvGrpSpPr>
          <p:nvPr/>
        </p:nvGrpSpPr>
        <p:grpSpPr bwMode="auto">
          <a:xfrm>
            <a:off x="827090" y="1052513"/>
            <a:ext cx="746125" cy="3168650"/>
            <a:chOff x="1020" y="709"/>
            <a:chExt cx="317" cy="1360"/>
          </a:xfrm>
        </p:grpSpPr>
        <p:sp>
          <p:nvSpPr>
            <p:cNvPr id="27675" name="Oval 5"/>
            <p:cNvSpPr>
              <a:spLocks noChangeArrowheads="1"/>
            </p:cNvSpPr>
            <p:nvPr/>
          </p:nvSpPr>
          <p:spPr bwMode="auto">
            <a:xfrm>
              <a:off x="1156" y="1706"/>
              <a:ext cx="45" cy="45"/>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76" name="Oval 6"/>
            <p:cNvSpPr>
              <a:spLocks noChangeArrowheads="1"/>
            </p:cNvSpPr>
            <p:nvPr/>
          </p:nvSpPr>
          <p:spPr bwMode="auto">
            <a:xfrm>
              <a:off x="1020" y="2024"/>
              <a:ext cx="45" cy="45"/>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77" name="Oval 7"/>
            <p:cNvSpPr>
              <a:spLocks noChangeArrowheads="1"/>
            </p:cNvSpPr>
            <p:nvPr/>
          </p:nvSpPr>
          <p:spPr bwMode="auto">
            <a:xfrm>
              <a:off x="1292" y="2024"/>
              <a:ext cx="45" cy="45"/>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78" name="Oval 8"/>
            <p:cNvSpPr>
              <a:spLocks noChangeArrowheads="1"/>
            </p:cNvSpPr>
            <p:nvPr/>
          </p:nvSpPr>
          <p:spPr bwMode="auto">
            <a:xfrm>
              <a:off x="1020" y="1389"/>
              <a:ext cx="45" cy="45"/>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79" name="Oval 9"/>
            <p:cNvSpPr>
              <a:spLocks noChangeArrowheads="1"/>
            </p:cNvSpPr>
            <p:nvPr/>
          </p:nvSpPr>
          <p:spPr bwMode="auto">
            <a:xfrm>
              <a:off x="1292" y="1389"/>
              <a:ext cx="45" cy="45"/>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80" name="Oval 10"/>
            <p:cNvSpPr>
              <a:spLocks noChangeArrowheads="1"/>
            </p:cNvSpPr>
            <p:nvPr/>
          </p:nvSpPr>
          <p:spPr bwMode="auto">
            <a:xfrm>
              <a:off x="1156" y="709"/>
              <a:ext cx="45" cy="45"/>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81" name="Oval 11"/>
            <p:cNvSpPr>
              <a:spLocks noChangeArrowheads="1"/>
            </p:cNvSpPr>
            <p:nvPr/>
          </p:nvSpPr>
          <p:spPr bwMode="auto">
            <a:xfrm>
              <a:off x="1156" y="1071"/>
              <a:ext cx="45" cy="45"/>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cxnSp>
          <p:nvCxnSpPr>
            <p:cNvPr id="27682" name="AutoShape 12"/>
            <p:cNvCxnSpPr>
              <a:cxnSpLocks noChangeShapeType="1"/>
              <a:stCxn id="27677" idx="1"/>
              <a:endCxn id="27675" idx="5"/>
            </p:cNvCxnSpPr>
            <p:nvPr/>
          </p:nvCxnSpPr>
          <p:spPr bwMode="auto">
            <a:xfrm flipH="1" flipV="1">
              <a:off x="1194" y="1744"/>
              <a:ext cx="105" cy="287"/>
            </a:xfrm>
            <a:prstGeom prst="straightConnector1">
              <a:avLst/>
            </a:prstGeom>
            <a:noFill/>
            <a:ln w="9525">
              <a:solidFill>
                <a:schemeClr val="tx1"/>
              </a:solidFill>
              <a:round/>
              <a:headEnd/>
              <a:tailEnd type="triangle" w="med" len="med"/>
            </a:ln>
          </p:spPr>
        </p:cxnSp>
        <p:cxnSp>
          <p:nvCxnSpPr>
            <p:cNvPr id="27683" name="AutoShape 13"/>
            <p:cNvCxnSpPr>
              <a:cxnSpLocks noChangeShapeType="1"/>
              <a:stCxn id="27675" idx="3"/>
              <a:endCxn id="27676" idx="7"/>
            </p:cNvCxnSpPr>
            <p:nvPr/>
          </p:nvCxnSpPr>
          <p:spPr bwMode="auto">
            <a:xfrm flipH="1">
              <a:off x="1058" y="1744"/>
              <a:ext cx="105" cy="287"/>
            </a:xfrm>
            <a:prstGeom prst="straightConnector1">
              <a:avLst/>
            </a:prstGeom>
            <a:noFill/>
            <a:ln w="9525">
              <a:solidFill>
                <a:schemeClr val="tx1"/>
              </a:solidFill>
              <a:round/>
              <a:headEnd/>
              <a:tailEnd type="triangle" w="med" len="med"/>
            </a:ln>
          </p:spPr>
        </p:cxnSp>
        <p:cxnSp>
          <p:nvCxnSpPr>
            <p:cNvPr id="27684" name="AutoShape 14"/>
            <p:cNvCxnSpPr>
              <a:cxnSpLocks noChangeShapeType="1"/>
              <a:stCxn id="27676" idx="6"/>
              <a:endCxn id="27677" idx="2"/>
            </p:cNvCxnSpPr>
            <p:nvPr/>
          </p:nvCxnSpPr>
          <p:spPr bwMode="auto">
            <a:xfrm>
              <a:off x="1065" y="2047"/>
              <a:ext cx="227" cy="0"/>
            </a:xfrm>
            <a:prstGeom prst="straightConnector1">
              <a:avLst/>
            </a:prstGeom>
            <a:noFill/>
            <a:ln w="9525">
              <a:solidFill>
                <a:schemeClr val="tx1"/>
              </a:solidFill>
              <a:round/>
              <a:headEnd/>
              <a:tailEnd type="triangle" w="med" len="med"/>
            </a:ln>
          </p:spPr>
        </p:cxnSp>
        <p:cxnSp>
          <p:nvCxnSpPr>
            <p:cNvPr id="27685" name="AutoShape 15"/>
            <p:cNvCxnSpPr>
              <a:cxnSpLocks noChangeShapeType="1"/>
              <a:stCxn id="27679" idx="2"/>
              <a:endCxn id="27678" idx="6"/>
            </p:cNvCxnSpPr>
            <p:nvPr/>
          </p:nvCxnSpPr>
          <p:spPr bwMode="auto">
            <a:xfrm flipH="1">
              <a:off x="1065" y="1412"/>
              <a:ext cx="227" cy="0"/>
            </a:xfrm>
            <a:prstGeom prst="straightConnector1">
              <a:avLst/>
            </a:prstGeom>
            <a:noFill/>
            <a:ln w="9525">
              <a:solidFill>
                <a:schemeClr val="tx1"/>
              </a:solidFill>
              <a:round/>
              <a:headEnd/>
              <a:tailEnd type="triangle" w="med" len="med"/>
            </a:ln>
          </p:spPr>
        </p:cxnSp>
        <p:cxnSp>
          <p:nvCxnSpPr>
            <p:cNvPr id="27686" name="AutoShape 16"/>
            <p:cNvCxnSpPr>
              <a:cxnSpLocks noChangeShapeType="1"/>
              <a:stCxn id="27675" idx="1"/>
              <a:endCxn id="27678" idx="4"/>
            </p:cNvCxnSpPr>
            <p:nvPr/>
          </p:nvCxnSpPr>
          <p:spPr bwMode="auto">
            <a:xfrm flipH="1" flipV="1">
              <a:off x="1043" y="1434"/>
              <a:ext cx="120" cy="279"/>
            </a:xfrm>
            <a:prstGeom prst="straightConnector1">
              <a:avLst/>
            </a:prstGeom>
            <a:noFill/>
            <a:ln w="9525">
              <a:solidFill>
                <a:schemeClr val="tx1"/>
              </a:solidFill>
              <a:round/>
              <a:headEnd/>
              <a:tailEnd type="triangle" w="med" len="med"/>
            </a:ln>
          </p:spPr>
        </p:cxnSp>
        <p:cxnSp>
          <p:nvCxnSpPr>
            <p:cNvPr id="27687" name="AutoShape 17"/>
            <p:cNvCxnSpPr>
              <a:cxnSpLocks noChangeShapeType="1"/>
              <a:stCxn id="27679" idx="4"/>
              <a:endCxn id="27675" idx="7"/>
            </p:cNvCxnSpPr>
            <p:nvPr/>
          </p:nvCxnSpPr>
          <p:spPr bwMode="auto">
            <a:xfrm flipH="1">
              <a:off x="1194" y="1434"/>
              <a:ext cx="121" cy="279"/>
            </a:xfrm>
            <a:prstGeom prst="straightConnector1">
              <a:avLst/>
            </a:prstGeom>
            <a:noFill/>
            <a:ln w="9525">
              <a:solidFill>
                <a:schemeClr val="tx1"/>
              </a:solidFill>
              <a:round/>
              <a:headEnd/>
              <a:tailEnd type="triangle" w="med" len="med"/>
            </a:ln>
          </p:spPr>
        </p:cxnSp>
        <p:cxnSp>
          <p:nvCxnSpPr>
            <p:cNvPr id="27688" name="AutoShape 18"/>
            <p:cNvCxnSpPr>
              <a:cxnSpLocks noChangeShapeType="1"/>
              <a:stCxn id="27678" idx="7"/>
              <a:endCxn id="27681" idx="3"/>
            </p:cNvCxnSpPr>
            <p:nvPr/>
          </p:nvCxnSpPr>
          <p:spPr bwMode="auto">
            <a:xfrm flipV="1">
              <a:off x="1058" y="1109"/>
              <a:ext cx="105" cy="287"/>
            </a:xfrm>
            <a:prstGeom prst="straightConnector1">
              <a:avLst/>
            </a:prstGeom>
            <a:noFill/>
            <a:ln w="9525">
              <a:solidFill>
                <a:schemeClr val="tx1"/>
              </a:solidFill>
              <a:round/>
              <a:headEnd/>
              <a:tailEnd type="triangle" w="med" len="med"/>
            </a:ln>
          </p:spPr>
        </p:cxnSp>
        <p:cxnSp>
          <p:nvCxnSpPr>
            <p:cNvPr id="27689" name="AutoShape 19"/>
            <p:cNvCxnSpPr>
              <a:cxnSpLocks noChangeShapeType="1"/>
              <a:stCxn id="27681" idx="5"/>
              <a:endCxn id="27679" idx="0"/>
            </p:cNvCxnSpPr>
            <p:nvPr/>
          </p:nvCxnSpPr>
          <p:spPr bwMode="auto">
            <a:xfrm>
              <a:off x="1194" y="1109"/>
              <a:ext cx="121" cy="280"/>
            </a:xfrm>
            <a:prstGeom prst="straightConnector1">
              <a:avLst/>
            </a:prstGeom>
            <a:noFill/>
            <a:ln w="9525">
              <a:solidFill>
                <a:schemeClr val="tx1"/>
              </a:solidFill>
              <a:round/>
              <a:headEnd/>
              <a:tailEnd type="triangle" w="med" len="med"/>
            </a:ln>
          </p:spPr>
        </p:cxnSp>
        <p:cxnSp>
          <p:nvCxnSpPr>
            <p:cNvPr id="27690" name="AutoShape 20"/>
            <p:cNvCxnSpPr>
              <a:cxnSpLocks noChangeShapeType="1"/>
              <a:stCxn id="27680" idx="6"/>
              <a:endCxn id="27679" idx="6"/>
            </p:cNvCxnSpPr>
            <p:nvPr/>
          </p:nvCxnSpPr>
          <p:spPr bwMode="auto">
            <a:xfrm>
              <a:off x="1201" y="732"/>
              <a:ext cx="136" cy="680"/>
            </a:xfrm>
            <a:prstGeom prst="curvedConnector3">
              <a:avLst>
                <a:gd name="adj1" fmla="val 205884"/>
              </a:avLst>
            </a:prstGeom>
            <a:noFill/>
            <a:ln w="9525">
              <a:solidFill>
                <a:schemeClr val="tx1"/>
              </a:solidFill>
              <a:round/>
              <a:headEnd/>
              <a:tailEnd type="triangle" w="med" len="med"/>
            </a:ln>
          </p:spPr>
        </p:cxnSp>
        <p:cxnSp>
          <p:nvCxnSpPr>
            <p:cNvPr id="27691" name="AutoShape 21"/>
            <p:cNvCxnSpPr>
              <a:cxnSpLocks noChangeShapeType="1"/>
              <a:stCxn id="27678" idx="2"/>
              <a:endCxn id="27680" idx="2"/>
            </p:cNvCxnSpPr>
            <p:nvPr/>
          </p:nvCxnSpPr>
          <p:spPr bwMode="auto">
            <a:xfrm rot="10800000" flipH="1">
              <a:off x="1020" y="732"/>
              <a:ext cx="136" cy="680"/>
            </a:xfrm>
            <a:prstGeom prst="curvedConnector3">
              <a:avLst>
                <a:gd name="adj1" fmla="val -105884"/>
              </a:avLst>
            </a:prstGeom>
            <a:noFill/>
            <a:ln w="9525">
              <a:solidFill>
                <a:schemeClr val="tx1"/>
              </a:solidFill>
              <a:round/>
              <a:headEnd/>
              <a:tailEnd type="triangle" w="med" len="med"/>
            </a:ln>
          </p:spPr>
        </p:cxnSp>
      </p:grpSp>
      <p:grpSp>
        <p:nvGrpSpPr>
          <p:cNvPr id="3" name="Group 22"/>
          <p:cNvGrpSpPr>
            <a:grpSpLocks/>
          </p:cNvGrpSpPr>
          <p:nvPr/>
        </p:nvGrpSpPr>
        <p:grpSpPr bwMode="auto">
          <a:xfrm>
            <a:off x="6442087" y="3643600"/>
            <a:ext cx="2075370" cy="2182069"/>
            <a:chOff x="3334" y="2568"/>
            <a:chExt cx="880" cy="925"/>
          </a:xfrm>
        </p:grpSpPr>
        <p:sp>
          <p:nvSpPr>
            <p:cNvPr id="27663" name="Oval 23"/>
            <p:cNvSpPr>
              <a:spLocks noChangeArrowheads="1"/>
            </p:cNvSpPr>
            <p:nvPr/>
          </p:nvSpPr>
          <p:spPr bwMode="auto">
            <a:xfrm>
              <a:off x="4150" y="3430"/>
              <a:ext cx="64" cy="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64" name="Oval 24"/>
            <p:cNvSpPr>
              <a:spLocks noChangeArrowheads="1"/>
            </p:cNvSpPr>
            <p:nvPr/>
          </p:nvSpPr>
          <p:spPr bwMode="auto">
            <a:xfrm>
              <a:off x="3334" y="3430"/>
              <a:ext cx="63" cy="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65" name="Oval 25"/>
            <p:cNvSpPr>
              <a:spLocks noChangeArrowheads="1"/>
            </p:cNvSpPr>
            <p:nvPr/>
          </p:nvSpPr>
          <p:spPr bwMode="auto">
            <a:xfrm>
              <a:off x="3742" y="3430"/>
              <a:ext cx="63" cy="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66" name="Oval 26"/>
            <p:cNvSpPr>
              <a:spLocks noChangeArrowheads="1"/>
            </p:cNvSpPr>
            <p:nvPr/>
          </p:nvSpPr>
          <p:spPr bwMode="auto">
            <a:xfrm>
              <a:off x="3742" y="2976"/>
              <a:ext cx="63" cy="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27667" name="Oval 27"/>
            <p:cNvSpPr>
              <a:spLocks noChangeArrowheads="1"/>
            </p:cNvSpPr>
            <p:nvPr/>
          </p:nvSpPr>
          <p:spPr bwMode="auto">
            <a:xfrm>
              <a:off x="3742" y="2568"/>
              <a:ext cx="63" cy="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cxnSp>
          <p:nvCxnSpPr>
            <p:cNvPr id="27668" name="AutoShape 28"/>
            <p:cNvCxnSpPr>
              <a:cxnSpLocks noChangeShapeType="1"/>
              <a:stCxn id="27666" idx="3"/>
              <a:endCxn id="27664" idx="0"/>
            </p:cNvCxnSpPr>
            <p:nvPr/>
          </p:nvCxnSpPr>
          <p:spPr bwMode="auto">
            <a:xfrm flipH="1">
              <a:off x="3366" y="3030"/>
              <a:ext cx="385" cy="400"/>
            </a:xfrm>
            <a:prstGeom prst="straightConnector1">
              <a:avLst/>
            </a:prstGeom>
            <a:noFill/>
            <a:ln w="9525">
              <a:solidFill>
                <a:schemeClr val="tx1"/>
              </a:solidFill>
              <a:round/>
              <a:headEnd/>
              <a:tailEnd type="triangle" w="med" len="med"/>
            </a:ln>
          </p:spPr>
        </p:cxnSp>
        <p:cxnSp>
          <p:nvCxnSpPr>
            <p:cNvPr id="27669" name="AutoShape 29"/>
            <p:cNvCxnSpPr>
              <a:cxnSpLocks noChangeShapeType="1"/>
              <a:stCxn id="27666" idx="4"/>
              <a:endCxn id="27665" idx="0"/>
            </p:cNvCxnSpPr>
            <p:nvPr/>
          </p:nvCxnSpPr>
          <p:spPr bwMode="auto">
            <a:xfrm>
              <a:off x="3774" y="3039"/>
              <a:ext cx="0" cy="391"/>
            </a:xfrm>
            <a:prstGeom prst="straightConnector1">
              <a:avLst/>
            </a:prstGeom>
            <a:noFill/>
            <a:ln w="9525">
              <a:solidFill>
                <a:schemeClr val="tx1"/>
              </a:solidFill>
              <a:round/>
              <a:headEnd/>
              <a:tailEnd type="triangle" w="med" len="med"/>
            </a:ln>
          </p:spPr>
        </p:cxnSp>
        <p:cxnSp>
          <p:nvCxnSpPr>
            <p:cNvPr id="27670" name="AutoShape 30"/>
            <p:cNvCxnSpPr>
              <a:cxnSpLocks noChangeShapeType="1"/>
              <a:stCxn id="27666" idx="5"/>
              <a:endCxn id="27663" idx="1"/>
            </p:cNvCxnSpPr>
            <p:nvPr/>
          </p:nvCxnSpPr>
          <p:spPr bwMode="auto">
            <a:xfrm>
              <a:off x="3796" y="3030"/>
              <a:ext cx="363" cy="409"/>
            </a:xfrm>
            <a:prstGeom prst="straightConnector1">
              <a:avLst/>
            </a:prstGeom>
            <a:noFill/>
            <a:ln w="9525">
              <a:solidFill>
                <a:schemeClr val="tx1"/>
              </a:solidFill>
              <a:round/>
              <a:headEnd/>
              <a:tailEnd type="triangle" w="med" len="med"/>
            </a:ln>
          </p:spPr>
        </p:cxnSp>
        <p:cxnSp>
          <p:nvCxnSpPr>
            <p:cNvPr id="27671" name="AutoShape 31"/>
            <p:cNvCxnSpPr>
              <a:cxnSpLocks noChangeShapeType="1"/>
              <a:stCxn id="27664" idx="0"/>
              <a:endCxn id="27667" idx="2"/>
            </p:cNvCxnSpPr>
            <p:nvPr/>
          </p:nvCxnSpPr>
          <p:spPr bwMode="auto">
            <a:xfrm rot="-5400000">
              <a:off x="3139" y="2827"/>
              <a:ext cx="830" cy="376"/>
            </a:xfrm>
            <a:prstGeom prst="curvedConnector2">
              <a:avLst/>
            </a:prstGeom>
            <a:noFill/>
            <a:ln w="9525">
              <a:solidFill>
                <a:schemeClr val="tx1"/>
              </a:solidFill>
              <a:round/>
              <a:headEnd/>
              <a:tailEnd type="triangle" w="med" len="med"/>
            </a:ln>
          </p:spPr>
        </p:cxnSp>
        <p:cxnSp>
          <p:nvCxnSpPr>
            <p:cNvPr id="27672" name="AutoShape 32"/>
            <p:cNvCxnSpPr>
              <a:cxnSpLocks noChangeShapeType="1"/>
              <a:stCxn id="27663" idx="7"/>
              <a:endCxn id="27667" idx="6"/>
            </p:cNvCxnSpPr>
            <p:nvPr/>
          </p:nvCxnSpPr>
          <p:spPr bwMode="auto">
            <a:xfrm rot="5400000" flipH="1">
              <a:off x="3585" y="2820"/>
              <a:ext cx="839" cy="400"/>
            </a:xfrm>
            <a:prstGeom prst="curvedConnector2">
              <a:avLst/>
            </a:prstGeom>
            <a:noFill/>
            <a:ln w="9525">
              <a:solidFill>
                <a:schemeClr val="tx1"/>
              </a:solidFill>
              <a:round/>
              <a:headEnd/>
              <a:tailEnd type="triangle" w="med" len="med"/>
            </a:ln>
          </p:spPr>
        </p:cxnSp>
        <p:cxnSp>
          <p:nvCxnSpPr>
            <p:cNvPr id="27673" name="AutoShape 33"/>
            <p:cNvCxnSpPr>
              <a:cxnSpLocks noChangeShapeType="1"/>
              <a:stCxn id="27667" idx="4"/>
              <a:endCxn id="27666" idx="0"/>
            </p:cNvCxnSpPr>
            <p:nvPr/>
          </p:nvCxnSpPr>
          <p:spPr bwMode="auto">
            <a:xfrm>
              <a:off x="3774" y="2631"/>
              <a:ext cx="0" cy="345"/>
            </a:xfrm>
            <a:prstGeom prst="straightConnector1">
              <a:avLst/>
            </a:prstGeom>
            <a:noFill/>
            <a:ln w="9525">
              <a:solidFill>
                <a:schemeClr val="tx1"/>
              </a:solidFill>
              <a:round/>
              <a:headEnd/>
              <a:tailEnd type="triangle" w="med" len="med"/>
            </a:ln>
          </p:spPr>
        </p:cxnSp>
        <p:cxnSp>
          <p:nvCxnSpPr>
            <p:cNvPr id="27674" name="AutoShape 34"/>
            <p:cNvCxnSpPr>
              <a:cxnSpLocks noChangeShapeType="1"/>
              <a:stCxn id="27665" idx="4"/>
              <a:endCxn id="27667" idx="0"/>
            </p:cNvCxnSpPr>
            <p:nvPr/>
          </p:nvCxnSpPr>
          <p:spPr bwMode="auto">
            <a:xfrm rot="5400000" flipH="1" flipV="1">
              <a:off x="3312" y="3030"/>
              <a:ext cx="925" cy="1"/>
            </a:xfrm>
            <a:prstGeom prst="curvedConnector5">
              <a:avLst>
                <a:gd name="adj1" fmla="val -15569"/>
                <a:gd name="adj2" fmla="val 17500009"/>
                <a:gd name="adj3" fmla="val 115569"/>
              </a:avLst>
            </a:prstGeom>
            <a:noFill/>
            <a:ln w="9525">
              <a:solidFill>
                <a:schemeClr val="tx1"/>
              </a:solidFill>
              <a:round/>
              <a:headEnd/>
              <a:tailEnd type="triangle" w="med" len="med"/>
            </a:ln>
          </p:spPr>
        </p:cxnSp>
      </p:grpSp>
      <p:sp>
        <p:nvSpPr>
          <p:cNvPr id="27654" name="Rectangle 35"/>
          <p:cNvSpPr>
            <a:spLocks noChangeArrowheads="1"/>
          </p:cNvSpPr>
          <p:nvPr/>
        </p:nvSpPr>
        <p:spPr bwMode="auto">
          <a:xfrm>
            <a:off x="440267" y="4695262"/>
            <a:ext cx="5757332" cy="1241366"/>
          </a:xfrm>
          <a:prstGeom prst="rect">
            <a:avLst/>
          </a:prstGeom>
          <a:noFill/>
          <a:ln w="9525">
            <a:noFill/>
            <a:miter lim="800000"/>
            <a:headEnd/>
            <a:tailEnd/>
          </a:ln>
        </p:spPr>
        <p:txBody>
          <a:bodyPr>
            <a:prstTxWarp prst="textNoShape">
              <a:avLst/>
            </a:prstTxWarp>
          </a:bodyPr>
          <a:lstStyle/>
          <a:p>
            <a:pPr>
              <a:lnSpc>
                <a:spcPct val="90000"/>
              </a:lnSpc>
              <a:spcBef>
                <a:spcPct val="20000"/>
              </a:spcBef>
            </a:pPr>
            <a:r>
              <a:rPr lang="en-US" sz="2400" dirty="0">
                <a:solidFill>
                  <a:srgbClr val="FF0000"/>
                </a:solidFill>
                <a:latin typeface="Helvetica"/>
                <a:ea typeface="ＭＳ Ｐゴシック" pitchFamily="-110" charset="-128"/>
                <a:cs typeface="Helvetica"/>
              </a:rPr>
              <a:t>Otherwise there is no Euler circuit.</a:t>
            </a:r>
          </a:p>
          <a:p>
            <a:pPr>
              <a:lnSpc>
                <a:spcPct val="90000"/>
              </a:lnSpc>
              <a:spcBef>
                <a:spcPct val="20000"/>
              </a:spcBef>
            </a:pPr>
            <a:r>
              <a:rPr lang="en-US" sz="2400" dirty="0">
                <a:solidFill>
                  <a:srgbClr val="FF0000"/>
                </a:solidFill>
                <a:latin typeface="Helvetica"/>
                <a:ea typeface="ＭＳ Ｐゴシック" pitchFamily="-110" charset="-128"/>
                <a:cs typeface="Helvetica"/>
              </a:rPr>
              <a:t>This is because in a circuit we need to enter each node as many times as we leave it.</a:t>
            </a:r>
            <a:endParaRPr lang="ru-RU" sz="2400" dirty="0">
              <a:solidFill>
                <a:srgbClr val="FF0000"/>
              </a:solidFill>
              <a:latin typeface="Helvetica"/>
              <a:ea typeface="ＭＳ Ｐゴシック" pitchFamily="-110" charset="-128"/>
              <a:cs typeface="Helvetica"/>
            </a:endParaRPr>
          </a:p>
        </p:txBody>
      </p:sp>
      <p:sp>
        <p:nvSpPr>
          <p:cNvPr id="27655" name="Text Box 36"/>
          <p:cNvSpPr txBox="1">
            <a:spLocks noChangeArrowheads="1"/>
          </p:cNvSpPr>
          <p:nvPr/>
        </p:nvSpPr>
        <p:spPr bwMode="auto">
          <a:xfrm>
            <a:off x="457202" y="2590801"/>
            <a:ext cx="318229" cy="369332"/>
          </a:xfrm>
          <a:prstGeom prst="rect">
            <a:avLst/>
          </a:prstGeom>
          <a:noFill/>
          <a:ln w="9525">
            <a:noFill/>
            <a:miter lim="800000"/>
            <a:headEnd/>
            <a:tailEnd/>
          </a:ln>
        </p:spPr>
        <p:txBody>
          <a:bodyPr wrap="none">
            <a:prstTxWarp prst="textNoShape">
              <a:avLst/>
            </a:prstTxWarp>
            <a:spAutoFit/>
          </a:bodyPr>
          <a:lstStyle/>
          <a:p>
            <a:r>
              <a:rPr lang="en-US"/>
              <a:t>A</a:t>
            </a:r>
          </a:p>
        </p:txBody>
      </p:sp>
      <p:sp>
        <p:nvSpPr>
          <p:cNvPr id="27656" name="Text Box 37"/>
          <p:cNvSpPr txBox="1">
            <a:spLocks noChangeArrowheads="1"/>
          </p:cNvSpPr>
          <p:nvPr/>
        </p:nvSpPr>
        <p:spPr bwMode="auto">
          <a:xfrm>
            <a:off x="990601" y="685800"/>
            <a:ext cx="312906" cy="369332"/>
          </a:xfrm>
          <a:prstGeom prst="rect">
            <a:avLst/>
          </a:prstGeom>
          <a:noFill/>
          <a:ln w="9525">
            <a:noFill/>
            <a:miter lim="800000"/>
            <a:headEnd/>
            <a:tailEnd/>
          </a:ln>
        </p:spPr>
        <p:txBody>
          <a:bodyPr wrap="none">
            <a:prstTxWarp prst="textNoShape">
              <a:avLst/>
            </a:prstTxWarp>
            <a:spAutoFit/>
          </a:bodyPr>
          <a:lstStyle/>
          <a:p>
            <a:r>
              <a:rPr lang="en-US"/>
              <a:t>B</a:t>
            </a:r>
          </a:p>
        </p:txBody>
      </p:sp>
      <p:sp>
        <p:nvSpPr>
          <p:cNvPr id="27657" name="Text Box 38"/>
          <p:cNvSpPr txBox="1">
            <a:spLocks noChangeArrowheads="1"/>
          </p:cNvSpPr>
          <p:nvPr/>
        </p:nvSpPr>
        <p:spPr bwMode="auto">
          <a:xfrm>
            <a:off x="1447800" y="2667001"/>
            <a:ext cx="312906" cy="369332"/>
          </a:xfrm>
          <a:prstGeom prst="rect">
            <a:avLst/>
          </a:prstGeom>
          <a:noFill/>
          <a:ln w="9525">
            <a:noFill/>
            <a:miter lim="800000"/>
            <a:headEnd/>
            <a:tailEnd/>
          </a:ln>
        </p:spPr>
        <p:txBody>
          <a:bodyPr wrap="none">
            <a:prstTxWarp prst="textNoShape">
              <a:avLst/>
            </a:prstTxWarp>
            <a:spAutoFit/>
          </a:bodyPr>
          <a:lstStyle/>
          <a:p>
            <a:r>
              <a:rPr lang="en-US"/>
              <a:t>C</a:t>
            </a:r>
          </a:p>
        </p:txBody>
      </p:sp>
      <p:sp>
        <p:nvSpPr>
          <p:cNvPr id="27658" name="Text Box 39"/>
          <p:cNvSpPr txBox="1">
            <a:spLocks noChangeArrowheads="1"/>
          </p:cNvSpPr>
          <p:nvPr/>
        </p:nvSpPr>
        <p:spPr bwMode="auto">
          <a:xfrm>
            <a:off x="990600" y="1524001"/>
            <a:ext cx="326682" cy="369332"/>
          </a:xfrm>
          <a:prstGeom prst="rect">
            <a:avLst/>
          </a:prstGeom>
          <a:noFill/>
          <a:ln w="9525">
            <a:noFill/>
            <a:miter lim="800000"/>
            <a:headEnd/>
            <a:tailEnd/>
          </a:ln>
        </p:spPr>
        <p:txBody>
          <a:bodyPr wrap="none">
            <a:prstTxWarp prst="textNoShape">
              <a:avLst/>
            </a:prstTxWarp>
            <a:spAutoFit/>
          </a:bodyPr>
          <a:lstStyle/>
          <a:p>
            <a:r>
              <a:rPr lang="en-US"/>
              <a:t>D</a:t>
            </a:r>
          </a:p>
        </p:txBody>
      </p:sp>
      <p:sp>
        <p:nvSpPr>
          <p:cNvPr id="27659" name="Text Box 40"/>
          <p:cNvSpPr txBox="1">
            <a:spLocks noChangeArrowheads="1"/>
          </p:cNvSpPr>
          <p:nvPr/>
        </p:nvSpPr>
        <p:spPr bwMode="auto">
          <a:xfrm>
            <a:off x="1295402" y="3200401"/>
            <a:ext cx="297377" cy="369332"/>
          </a:xfrm>
          <a:prstGeom prst="rect">
            <a:avLst/>
          </a:prstGeom>
          <a:noFill/>
          <a:ln w="9525">
            <a:noFill/>
            <a:miter lim="800000"/>
            <a:headEnd/>
            <a:tailEnd/>
          </a:ln>
        </p:spPr>
        <p:txBody>
          <a:bodyPr wrap="none">
            <a:prstTxWarp prst="textNoShape">
              <a:avLst/>
            </a:prstTxWarp>
            <a:spAutoFit/>
          </a:bodyPr>
          <a:lstStyle/>
          <a:p>
            <a:r>
              <a:rPr lang="en-US"/>
              <a:t>E</a:t>
            </a:r>
          </a:p>
        </p:txBody>
      </p:sp>
      <p:sp>
        <p:nvSpPr>
          <p:cNvPr id="27660" name="Text Box 41"/>
          <p:cNvSpPr txBox="1">
            <a:spLocks noChangeArrowheads="1"/>
          </p:cNvSpPr>
          <p:nvPr/>
        </p:nvSpPr>
        <p:spPr bwMode="auto">
          <a:xfrm>
            <a:off x="533402" y="4114801"/>
            <a:ext cx="354013" cy="369332"/>
          </a:xfrm>
          <a:prstGeom prst="rect">
            <a:avLst/>
          </a:prstGeom>
          <a:noFill/>
          <a:ln w="9525">
            <a:noFill/>
            <a:miter lim="800000"/>
            <a:headEnd/>
            <a:tailEnd/>
          </a:ln>
        </p:spPr>
        <p:txBody>
          <a:bodyPr>
            <a:prstTxWarp prst="textNoShape">
              <a:avLst/>
            </a:prstTxWarp>
            <a:spAutoFit/>
          </a:bodyPr>
          <a:lstStyle/>
          <a:p>
            <a:r>
              <a:rPr lang="en-US"/>
              <a:t>F</a:t>
            </a:r>
          </a:p>
        </p:txBody>
      </p:sp>
      <p:sp>
        <p:nvSpPr>
          <p:cNvPr id="27661" name="Text Box 43"/>
          <p:cNvSpPr txBox="1">
            <a:spLocks noChangeArrowheads="1"/>
          </p:cNvSpPr>
          <p:nvPr/>
        </p:nvSpPr>
        <p:spPr bwMode="auto">
          <a:xfrm>
            <a:off x="1524001" y="4022725"/>
            <a:ext cx="330289" cy="369332"/>
          </a:xfrm>
          <a:prstGeom prst="rect">
            <a:avLst/>
          </a:prstGeom>
          <a:noFill/>
          <a:ln w="9525">
            <a:noFill/>
            <a:miter lim="800000"/>
            <a:headEnd/>
            <a:tailEnd/>
          </a:ln>
        </p:spPr>
        <p:txBody>
          <a:bodyPr wrap="none">
            <a:prstTxWarp prst="textNoShape">
              <a:avLst/>
            </a:prstTxWarp>
            <a:spAutoFit/>
          </a:bodyPr>
          <a:lstStyle/>
          <a:p>
            <a:r>
              <a:rPr lang="en-US"/>
              <a:t>G</a:t>
            </a:r>
          </a:p>
        </p:txBody>
      </p:sp>
      <p:sp>
        <p:nvSpPr>
          <p:cNvPr id="27662" name="Text Box 44"/>
          <p:cNvSpPr txBox="1">
            <a:spLocks noChangeArrowheads="1"/>
          </p:cNvSpPr>
          <p:nvPr/>
        </p:nvSpPr>
        <p:spPr bwMode="auto">
          <a:xfrm>
            <a:off x="2168526" y="3073993"/>
            <a:ext cx="3468518" cy="338554"/>
          </a:xfrm>
          <a:prstGeom prst="rect">
            <a:avLst/>
          </a:prstGeom>
          <a:noFill/>
          <a:ln w="9525">
            <a:noFill/>
            <a:miter lim="800000"/>
            <a:headEnd/>
            <a:tailEnd/>
          </a:ln>
        </p:spPr>
        <p:txBody>
          <a:bodyPr wrap="none">
            <a:prstTxWarp prst="textNoShape">
              <a:avLst/>
            </a:prstTxWarp>
            <a:spAutoFit/>
          </a:bodyPr>
          <a:lstStyle/>
          <a:p>
            <a:r>
              <a:rPr lang="en-US" sz="1600" b="1" dirty="0">
                <a:latin typeface="Helvetica"/>
                <a:cs typeface="Helvetica"/>
              </a:rPr>
              <a:t>Q: Give one possible Euler circuit</a:t>
            </a:r>
          </a:p>
        </p:txBody>
      </p:sp>
      <p:sp>
        <p:nvSpPr>
          <p:cNvPr id="44"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EULER CIRCUITS IN DIRECTED GRAPHS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875111" y="1285874"/>
            <a:ext cx="7358063" cy="4697016"/>
          </a:xfrm>
        </p:spPr>
        <p:txBody>
          <a:bodyPr>
            <a:normAutofit/>
          </a:bodyPr>
          <a:lstStyle/>
          <a:p>
            <a:pPr marL="636218">
              <a:buBlip>
                <a:blip r:embed="rId2"/>
              </a:buBlip>
            </a:pPr>
            <a:r>
              <a:rPr lang="en-US" sz="2400" b="1" dirty="0">
                <a:latin typeface="Helvetica"/>
                <a:cs typeface="Helvetica"/>
              </a:rPr>
              <a:t>Clustering coefficient:</a:t>
            </a:r>
            <a:r>
              <a:rPr lang="en-US" sz="2400" b="1" dirty="0" smtClean="0">
                <a:latin typeface="Helvetica"/>
                <a:cs typeface="Helvetica"/>
              </a:rPr>
              <a:t> </a:t>
            </a:r>
          </a:p>
          <a:p>
            <a:pPr marL="636218">
              <a:buNone/>
            </a:pPr>
            <a:r>
              <a:rPr lang="en-US" sz="2400" b="1" dirty="0" smtClean="0">
                <a:latin typeface="Helvetica"/>
                <a:cs typeface="Helvetica"/>
              </a:rPr>
              <a:t>     </a:t>
            </a:r>
            <a:r>
              <a:rPr lang="en-US" sz="1600" dirty="0" smtClean="0">
                <a:latin typeface="Helvetica"/>
                <a:cs typeface="Helvetica"/>
              </a:rPr>
              <a:t>what </a:t>
            </a:r>
            <a:r>
              <a:rPr lang="en-US" sz="1600" dirty="0">
                <a:latin typeface="Helvetica"/>
                <a:cs typeface="Helvetica"/>
              </a:rPr>
              <a:t>portion of your neighbors are connected</a:t>
            </a:r>
            <a:r>
              <a:rPr lang="en-US" sz="1600" dirty="0" smtClean="0">
                <a:latin typeface="Helvetica"/>
                <a:cs typeface="Helvetica"/>
              </a:rPr>
              <a:t>?</a:t>
            </a:r>
          </a:p>
          <a:p>
            <a:pPr marL="636218">
              <a:buNone/>
            </a:pPr>
            <a:endParaRPr lang="en-US" sz="1600" dirty="0" smtClean="0">
              <a:latin typeface="Helvetica"/>
              <a:cs typeface="Helvetica"/>
            </a:endParaRPr>
          </a:p>
          <a:p>
            <a:pPr marL="948746" lvl="1">
              <a:buBlip>
                <a:blip r:embed="rId2"/>
              </a:buBlip>
            </a:pPr>
            <a:r>
              <a:rPr lang="en-US" sz="1600" dirty="0">
                <a:latin typeface="Helvetica"/>
                <a:cs typeface="Helvetica"/>
              </a:rPr>
              <a:t>Node </a:t>
            </a:r>
            <a:r>
              <a:rPr lang="en-US" sz="1600" dirty="0" err="1">
                <a:latin typeface="Helvetica"/>
                <a:cs typeface="Helvetica"/>
              </a:rPr>
              <a:t>i</a:t>
            </a:r>
            <a:r>
              <a:rPr lang="en-US" sz="1600" dirty="0">
                <a:latin typeface="Helvetica"/>
                <a:cs typeface="Helvetica"/>
              </a:rPr>
              <a:t> with degree </a:t>
            </a:r>
            <a:r>
              <a:rPr lang="en-US" sz="1600" dirty="0" err="1">
                <a:latin typeface="Helvetica"/>
                <a:cs typeface="Helvetica"/>
              </a:rPr>
              <a:t>k</a:t>
            </a:r>
            <a:r>
              <a:rPr lang="en-US" sz="1600" baseline="-6000" dirty="0" err="1">
                <a:latin typeface="Helvetica"/>
                <a:cs typeface="Helvetica"/>
              </a:rPr>
              <a:t>i</a:t>
            </a:r>
            <a:endParaRPr lang="en-US" sz="1600" baseline="-6000" dirty="0" smtClean="0">
              <a:latin typeface="Helvetica"/>
              <a:cs typeface="Helvetica"/>
            </a:endParaRPr>
          </a:p>
          <a:p>
            <a:pPr marL="948746" lvl="1">
              <a:buNone/>
            </a:pPr>
            <a:endParaRPr lang="en-US" sz="1600" dirty="0" smtClean="0">
              <a:latin typeface="Helvetica"/>
              <a:cs typeface="Helvetica"/>
            </a:endParaRPr>
          </a:p>
          <a:p>
            <a:pPr marL="948746" lvl="1">
              <a:buBlip>
                <a:blip r:embed="rId2"/>
              </a:buBlip>
            </a:pPr>
            <a:r>
              <a:rPr lang="en-US" sz="1600" dirty="0" err="1" smtClean="0">
                <a:latin typeface="Helvetica"/>
                <a:cs typeface="Helvetica"/>
              </a:rPr>
              <a:t>C</a:t>
            </a:r>
            <a:r>
              <a:rPr lang="en-US" sz="1600" baseline="-6000" dirty="0" err="1" smtClean="0">
                <a:latin typeface="Helvetica"/>
                <a:cs typeface="Helvetica"/>
              </a:rPr>
              <a:t>i</a:t>
            </a:r>
            <a:r>
              <a:rPr lang="en-US" sz="1600" dirty="0" smtClean="0">
                <a:latin typeface="Helvetica"/>
                <a:cs typeface="Helvetica"/>
              </a:rPr>
              <a:t> </a:t>
            </a:r>
            <a:r>
              <a:rPr lang="en-US" sz="1600" dirty="0">
                <a:latin typeface="Helvetica"/>
                <a:cs typeface="Helvetica"/>
              </a:rPr>
              <a:t>in [0,1]</a:t>
            </a:r>
          </a:p>
        </p:txBody>
      </p:sp>
      <p:grpSp>
        <p:nvGrpSpPr>
          <p:cNvPr id="2" name="Group 3"/>
          <p:cNvGrpSpPr>
            <a:grpSpLocks/>
          </p:cNvGrpSpPr>
          <p:nvPr/>
        </p:nvGrpSpPr>
        <p:grpSpPr bwMode="auto">
          <a:xfrm>
            <a:off x="1153900" y="4545212"/>
            <a:ext cx="2205633" cy="1187648"/>
            <a:chOff x="0" y="0"/>
            <a:chExt cx="1976" cy="1064"/>
          </a:xfrm>
        </p:grpSpPr>
        <p:sp>
          <p:nvSpPr>
            <p:cNvPr id="47108"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3577" name="Picture 5"/>
            <p:cNvPicPr>
              <a:picLocks noChangeArrowheads="1"/>
            </p:cNvPicPr>
            <p:nvPr/>
          </p:nvPicPr>
          <p:blipFill>
            <a:blip r:embed="rId3"/>
            <a:srcRect/>
            <a:stretch>
              <a:fillRect/>
            </a:stretch>
          </p:blipFill>
          <p:spPr bwMode="auto">
            <a:xfrm>
              <a:off x="123" y="66"/>
              <a:ext cx="1719" cy="899"/>
            </a:xfrm>
            <a:prstGeom prst="rect">
              <a:avLst/>
            </a:prstGeom>
            <a:noFill/>
            <a:ln w="12700">
              <a:noFill/>
              <a:miter lim="800000"/>
              <a:headEnd/>
              <a:tailEnd/>
            </a:ln>
          </p:spPr>
        </p:pic>
      </p:grpSp>
      <p:pic>
        <p:nvPicPr>
          <p:cNvPr id="42" name="Picture 24" descr="cluster"/>
          <p:cNvPicPr>
            <a:picLocks noChangeAspect="1" noChangeArrowheads="1"/>
          </p:cNvPicPr>
          <p:nvPr/>
        </p:nvPicPr>
        <p:blipFill>
          <a:blip r:embed="rId4"/>
          <a:srcRect/>
          <a:stretch>
            <a:fillRect/>
          </a:stretch>
        </p:blipFill>
        <p:spPr bwMode="auto">
          <a:xfrm>
            <a:off x="4000501" y="4545212"/>
            <a:ext cx="4232672" cy="1393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CLUSTERING COEFFICIENT</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63" name="Rectangle 2"/>
          <p:cNvSpPr>
            <a:spLocks noGrp="1" noChangeArrowheads="1"/>
          </p:cNvSpPr>
          <p:nvPr>
            <p:ph type="body" idx="1"/>
          </p:nvPr>
        </p:nvSpPr>
        <p:spPr>
          <a:xfrm>
            <a:off x="892971" y="1409700"/>
            <a:ext cx="7358063" cy="1714500"/>
          </a:xfrm>
        </p:spPr>
        <p:txBody>
          <a:bodyPr>
            <a:normAutofit/>
          </a:bodyPr>
          <a:lstStyle/>
          <a:p>
            <a:pPr marL="636218">
              <a:buBlip>
                <a:blip r:embed="rId2"/>
              </a:buBlip>
            </a:pPr>
            <a:r>
              <a:rPr lang="en-US" sz="2400" b="1" dirty="0">
                <a:latin typeface="Helvetica"/>
                <a:cs typeface="Helvetica"/>
              </a:rPr>
              <a:t>Clustering coefficient: </a:t>
            </a:r>
            <a:r>
              <a:rPr lang="en-US" sz="2400" dirty="0">
                <a:latin typeface="Helvetica"/>
                <a:cs typeface="Helvetica"/>
              </a:rPr>
              <a:t>what portion of your neighbors are connected?</a:t>
            </a:r>
          </a:p>
          <a:p>
            <a:pPr marL="948746" lvl="1">
              <a:buBlip>
                <a:blip r:embed="rId2"/>
              </a:buBlip>
            </a:pPr>
            <a:r>
              <a:rPr lang="en-US" sz="2400" dirty="0">
                <a:latin typeface="Helvetica"/>
                <a:cs typeface="Helvetica"/>
              </a:rPr>
              <a:t>Node </a:t>
            </a:r>
            <a:r>
              <a:rPr lang="en-US" sz="2400" dirty="0" err="1">
                <a:latin typeface="Helvetica"/>
                <a:cs typeface="Helvetica"/>
              </a:rPr>
              <a:t>i</a:t>
            </a:r>
            <a:r>
              <a:rPr lang="en-US" sz="2400" dirty="0">
                <a:latin typeface="Helvetica"/>
                <a:cs typeface="Helvetica"/>
              </a:rPr>
              <a:t> with degree </a:t>
            </a:r>
            <a:r>
              <a:rPr lang="en-US" sz="2400" dirty="0" err="1">
                <a:latin typeface="Helvetica"/>
                <a:cs typeface="Helvetica"/>
              </a:rPr>
              <a:t>k</a:t>
            </a:r>
            <a:r>
              <a:rPr lang="en-US" sz="2400" baseline="-6000" dirty="0" err="1">
                <a:latin typeface="Helvetica"/>
                <a:cs typeface="Helvetica"/>
              </a:rPr>
              <a:t>i</a:t>
            </a:r>
            <a:endParaRPr lang="en-US" sz="2400" baseline="-6000" dirty="0">
              <a:latin typeface="Helvetica"/>
              <a:cs typeface="Helvetica"/>
            </a:endParaRPr>
          </a:p>
        </p:txBody>
      </p:sp>
      <p:grpSp>
        <p:nvGrpSpPr>
          <p:cNvPr id="2" name="Group 3"/>
          <p:cNvGrpSpPr>
            <a:grpSpLocks/>
          </p:cNvGrpSpPr>
          <p:nvPr/>
        </p:nvGrpSpPr>
        <p:grpSpPr bwMode="auto">
          <a:xfrm>
            <a:off x="1250158" y="3473649"/>
            <a:ext cx="2205633" cy="1187648"/>
            <a:chOff x="0" y="0"/>
            <a:chExt cx="1976" cy="1064"/>
          </a:xfrm>
        </p:grpSpPr>
        <p:sp>
          <p:nvSpPr>
            <p:cNvPr id="48132"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4599" name="Picture 5"/>
            <p:cNvPicPr>
              <a:picLocks noChangeArrowheads="1"/>
            </p:cNvPicPr>
            <p:nvPr/>
          </p:nvPicPr>
          <p:blipFill>
            <a:blip r:embed="rId3"/>
            <a:srcRect/>
            <a:stretch>
              <a:fillRect/>
            </a:stretch>
          </p:blipFill>
          <p:spPr bwMode="auto">
            <a:xfrm>
              <a:off x="123" y="66"/>
              <a:ext cx="1719" cy="899"/>
            </a:xfrm>
            <a:prstGeom prst="rect">
              <a:avLst/>
            </a:prstGeom>
            <a:noFill/>
            <a:ln w="12700">
              <a:noFill/>
              <a:miter lim="800000"/>
              <a:headEnd/>
              <a:tailEnd/>
            </a:ln>
          </p:spPr>
        </p:pic>
      </p:grpSp>
      <p:sp>
        <p:nvSpPr>
          <p:cNvPr id="48134" name="Line 6"/>
          <p:cNvSpPr>
            <a:spLocks noChangeShapeType="1"/>
          </p:cNvSpPr>
          <p:nvPr/>
        </p:nvSpPr>
        <p:spPr bwMode="auto">
          <a:xfrm flipH="1">
            <a:off x="6428707" y="3482579"/>
            <a:ext cx="712143" cy="406301"/>
          </a:xfrm>
          <a:prstGeom prst="line">
            <a:avLst/>
          </a:prstGeom>
          <a:noFill/>
          <a:ln w="76200">
            <a:solidFill>
              <a:srgbClr val="FF9900"/>
            </a:solidFill>
            <a:round/>
            <a:headEnd/>
            <a:tailEnd/>
          </a:ln>
        </p:spPr>
        <p:txBody>
          <a:bodyPr lIns="0" tIns="0" rIns="0" bIns="0">
            <a:prstTxWarp prst="textNoShape">
              <a:avLst/>
            </a:prstTxWarp>
          </a:bodyPr>
          <a:lstStyle/>
          <a:p>
            <a:endParaRPr lang="en-US"/>
          </a:p>
        </p:txBody>
      </p:sp>
      <p:sp>
        <p:nvSpPr>
          <p:cNvPr id="194566" name="Line 7"/>
          <p:cNvSpPr>
            <a:spLocks noChangeShapeType="1"/>
          </p:cNvSpPr>
          <p:nvPr/>
        </p:nvSpPr>
        <p:spPr bwMode="auto">
          <a:xfrm>
            <a:off x="6009010" y="3357564"/>
            <a:ext cx="416347" cy="535781"/>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67" name="Line 8"/>
          <p:cNvSpPr>
            <a:spLocks noChangeShapeType="1"/>
          </p:cNvSpPr>
          <p:nvPr/>
        </p:nvSpPr>
        <p:spPr bwMode="auto">
          <a:xfrm>
            <a:off x="7143080" y="3473649"/>
            <a:ext cx="475506" cy="416347"/>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68" name="Line 9"/>
          <p:cNvSpPr>
            <a:spLocks noChangeShapeType="1"/>
          </p:cNvSpPr>
          <p:nvPr/>
        </p:nvSpPr>
        <p:spPr bwMode="auto">
          <a:xfrm>
            <a:off x="4991026" y="3580806"/>
            <a:ext cx="457646" cy="865064"/>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69" name="Line 10"/>
          <p:cNvSpPr>
            <a:spLocks noChangeShapeType="1"/>
          </p:cNvSpPr>
          <p:nvPr/>
        </p:nvSpPr>
        <p:spPr bwMode="auto">
          <a:xfrm flipH="1">
            <a:off x="5444207" y="3378771"/>
            <a:ext cx="560338" cy="1069330"/>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70" name="Line 11"/>
          <p:cNvSpPr>
            <a:spLocks noChangeShapeType="1"/>
          </p:cNvSpPr>
          <p:nvPr/>
        </p:nvSpPr>
        <p:spPr bwMode="auto">
          <a:xfrm flipH="1">
            <a:off x="5902972" y="3378772"/>
            <a:ext cx="101575" cy="508992"/>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71" name="Line 12"/>
          <p:cNvSpPr>
            <a:spLocks noChangeShapeType="1"/>
          </p:cNvSpPr>
          <p:nvPr/>
        </p:nvSpPr>
        <p:spPr bwMode="auto">
          <a:xfrm flipH="1">
            <a:off x="5852740" y="3887763"/>
            <a:ext cx="507876" cy="51346"/>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72" name="Line 13"/>
          <p:cNvSpPr>
            <a:spLocks noChangeShapeType="1"/>
          </p:cNvSpPr>
          <p:nvPr/>
        </p:nvSpPr>
        <p:spPr bwMode="auto">
          <a:xfrm rot="10800000">
            <a:off x="5954315" y="3937993"/>
            <a:ext cx="762372" cy="457646"/>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73" name="Line 14"/>
          <p:cNvSpPr>
            <a:spLocks noChangeShapeType="1"/>
          </p:cNvSpPr>
          <p:nvPr/>
        </p:nvSpPr>
        <p:spPr bwMode="auto">
          <a:xfrm rot="10800000">
            <a:off x="6360618" y="3887763"/>
            <a:ext cx="1222251" cy="51346"/>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74" name="Line 15"/>
          <p:cNvSpPr>
            <a:spLocks noChangeShapeType="1"/>
          </p:cNvSpPr>
          <p:nvPr/>
        </p:nvSpPr>
        <p:spPr bwMode="auto">
          <a:xfrm flipH="1">
            <a:off x="6411962" y="3480347"/>
            <a:ext cx="713258" cy="407417"/>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75" name="Line 16"/>
          <p:cNvSpPr>
            <a:spLocks noChangeShapeType="1"/>
          </p:cNvSpPr>
          <p:nvPr/>
        </p:nvSpPr>
        <p:spPr bwMode="auto">
          <a:xfrm flipH="1">
            <a:off x="5444209" y="3937993"/>
            <a:ext cx="458763" cy="507876"/>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76" name="Oval 17"/>
          <p:cNvSpPr>
            <a:spLocks/>
          </p:cNvSpPr>
          <p:nvPr/>
        </p:nvSpPr>
        <p:spPr bwMode="auto">
          <a:xfrm>
            <a:off x="4884986" y="3480346"/>
            <a:ext cx="203150" cy="203150"/>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4577" name="Oval 18"/>
          <p:cNvSpPr>
            <a:spLocks/>
          </p:cNvSpPr>
          <p:nvPr/>
        </p:nvSpPr>
        <p:spPr bwMode="auto">
          <a:xfrm>
            <a:off x="5801395" y="3836417"/>
            <a:ext cx="203150" cy="204266"/>
          </a:xfrm>
          <a:prstGeom prst="ellipse">
            <a:avLst/>
          </a:prstGeom>
          <a:solidFill>
            <a:srgbClr val="CC0000"/>
          </a:solidFill>
          <a:ln w="25400">
            <a:solidFill>
              <a:srgbClr val="000000"/>
            </a:solidFill>
            <a:round/>
            <a:headEnd/>
            <a:tailEnd/>
          </a:ln>
        </p:spPr>
        <p:txBody>
          <a:bodyPr lIns="0" tIns="0" rIns="0" bIns="0">
            <a:prstTxWarp prst="textNoShape">
              <a:avLst/>
            </a:prstTxWarp>
          </a:bodyPr>
          <a:lstStyle/>
          <a:p>
            <a:endParaRPr lang="en-US"/>
          </a:p>
        </p:txBody>
      </p:sp>
      <p:sp>
        <p:nvSpPr>
          <p:cNvPr id="194578" name="Oval 19"/>
          <p:cNvSpPr>
            <a:spLocks/>
          </p:cNvSpPr>
          <p:nvPr/>
        </p:nvSpPr>
        <p:spPr bwMode="auto">
          <a:xfrm>
            <a:off x="5902970" y="3277197"/>
            <a:ext cx="203150" cy="203150"/>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4579" name="Oval 20"/>
          <p:cNvSpPr>
            <a:spLocks/>
          </p:cNvSpPr>
          <p:nvPr/>
        </p:nvSpPr>
        <p:spPr bwMode="auto">
          <a:xfrm>
            <a:off x="6615113" y="4295181"/>
            <a:ext cx="203150" cy="203150"/>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4580" name="Oval 21"/>
          <p:cNvSpPr>
            <a:spLocks/>
          </p:cNvSpPr>
          <p:nvPr/>
        </p:nvSpPr>
        <p:spPr bwMode="auto">
          <a:xfrm>
            <a:off x="7022531" y="3378771"/>
            <a:ext cx="204267" cy="203150"/>
          </a:xfrm>
          <a:prstGeom prst="ellipse">
            <a:avLst/>
          </a:prstGeom>
          <a:solidFill>
            <a:srgbClr val="CC0000"/>
          </a:solidFill>
          <a:ln w="63500">
            <a:solidFill>
              <a:srgbClr val="FF9900"/>
            </a:solidFill>
            <a:round/>
            <a:headEnd/>
            <a:tailEnd/>
          </a:ln>
        </p:spPr>
        <p:txBody>
          <a:bodyPr lIns="0" tIns="0" rIns="0" bIns="0">
            <a:prstTxWarp prst="textNoShape">
              <a:avLst/>
            </a:prstTxWarp>
          </a:bodyPr>
          <a:lstStyle/>
          <a:p>
            <a:endParaRPr lang="en-US"/>
          </a:p>
        </p:txBody>
      </p:sp>
      <p:sp>
        <p:nvSpPr>
          <p:cNvPr id="194581" name="Oval 22"/>
          <p:cNvSpPr>
            <a:spLocks/>
          </p:cNvSpPr>
          <p:nvPr/>
        </p:nvSpPr>
        <p:spPr bwMode="auto">
          <a:xfrm>
            <a:off x="6310387" y="3786189"/>
            <a:ext cx="203150" cy="204268"/>
          </a:xfrm>
          <a:prstGeom prst="ellipse">
            <a:avLst/>
          </a:prstGeom>
          <a:solidFill>
            <a:srgbClr val="CC0000"/>
          </a:solidFill>
          <a:ln w="63500">
            <a:solidFill>
              <a:srgbClr val="FF9900"/>
            </a:solidFill>
            <a:round/>
            <a:headEnd/>
            <a:tailEnd/>
          </a:ln>
        </p:spPr>
        <p:txBody>
          <a:bodyPr lIns="0" tIns="0" rIns="0" bIns="0">
            <a:prstTxWarp prst="textNoShape">
              <a:avLst/>
            </a:prstTxWarp>
          </a:bodyPr>
          <a:lstStyle/>
          <a:p>
            <a:endParaRPr lang="en-US"/>
          </a:p>
        </p:txBody>
      </p:sp>
      <p:sp>
        <p:nvSpPr>
          <p:cNvPr id="194582" name="Oval 23"/>
          <p:cNvSpPr>
            <a:spLocks/>
          </p:cNvSpPr>
          <p:nvPr/>
        </p:nvSpPr>
        <p:spPr bwMode="auto">
          <a:xfrm>
            <a:off x="7531522" y="3836417"/>
            <a:ext cx="203150" cy="204266"/>
          </a:xfrm>
          <a:prstGeom prst="ellipse">
            <a:avLst/>
          </a:prstGeom>
          <a:solidFill>
            <a:srgbClr val="CC0000"/>
          </a:solidFill>
          <a:ln w="63500">
            <a:solidFill>
              <a:srgbClr val="000000"/>
            </a:solidFill>
            <a:round/>
            <a:headEnd/>
            <a:tailEnd/>
          </a:ln>
        </p:spPr>
        <p:txBody>
          <a:bodyPr lIns="0" tIns="0" rIns="0" bIns="0">
            <a:prstTxWarp prst="textNoShape">
              <a:avLst/>
            </a:prstTxWarp>
          </a:bodyPr>
          <a:lstStyle/>
          <a:p>
            <a:endParaRPr lang="en-US"/>
          </a:p>
        </p:txBody>
      </p:sp>
      <p:sp>
        <p:nvSpPr>
          <p:cNvPr id="194583" name="Oval 24"/>
          <p:cNvSpPr>
            <a:spLocks/>
          </p:cNvSpPr>
          <p:nvPr/>
        </p:nvSpPr>
        <p:spPr bwMode="auto">
          <a:xfrm>
            <a:off x="5342632" y="4348758"/>
            <a:ext cx="203150" cy="203150"/>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4584" name="Rectangle 25"/>
          <p:cNvSpPr>
            <a:spLocks/>
          </p:cNvSpPr>
          <p:nvPr/>
        </p:nvSpPr>
        <p:spPr bwMode="auto">
          <a:xfrm>
            <a:off x="5156415" y="4318277"/>
            <a:ext cx="147474"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2</a:t>
            </a:r>
          </a:p>
        </p:txBody>
      </p:sp>
      <p:sp>
        <p:nvSpPr>
          <p:cNvPr id="194585" name="Rectangle 26"/>
          <p:cNvSpPr>
            <a:spLocks/>
          </p:cNvSpPr>
          <p:nvPr/>
        </p:nvSpPr>
        <p:spPr bwMode="auto">
          <a:xfrm>
            <a:off x="5108800" y="3431234"/>
            <a:ext cx="232172" cy="276820"/>
          </a:xfrm>
          <a:prstGeom prst="rect">
            <a:avLst/>
          </a:prstGeom>
          <a:noFill/>
          <a:ln w="12700">
            <a:noFill/>
            <a:miter lim="800000"/>
            <a:headEnd/>
            <a:tailEnd/>
          </a:ln>
        </p:spPr>
        <p:txBody>
          <a:bodyPr lIns="0" tIns="0" rIns="31748" bIns="0">
            <a:prstTxWarp prst="textNoShape">
              <a:avLst/>
            </a:prstTxWarp>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1</a:t>
            </a:r>
          </a:p>
        </p:txBody>
      </p:sp>
      <p:sp>
        <p:nvSpPr>
          <p:cNvPr id="194586" name="Rectangle 27"/>
          <p:cNvSpPr>
            <a:spLocks/>
          </p:cNvSpPr>
          <p:nvPr/>
        </p:nvSpPr>
        <p:spPr bwMode="auto">
          <a:xfrm>
            <a:off x="5919577" y="3023185"/>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3</a:t>
            </a:r>
          </a:p>
        </p:txBody>
      </p:sp>
      <p:sp>
        <p:nvSpPr>
          <p:cNvPr id="194587" name="Rectangle 28"/>
          <p:cNvSpPr>
            <a:spLocks/>
          </p:cNvSpPr>
          <p:nvPr/>
        </p:nvSpPr>
        <p:spPr bwMode="auto">
          <a:xfrm>
            <a:off x="5851052" y="4030981"/>
            <a:ext cx="147474"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4</a:t>
            </a:r>
          </a:p>
        </p:txBody>
      </p:sp>
      <p:sp>
        <p:nvSpPr>
          <p:cNvPr id="194588" name="Rectangle 29"/>
          <p:cNvSpPr>
            <a:spLocks/>
          </p:cNvSpPr>
          <p:nvPr/>
        </p:nvSpPr>
        <p:spPr bwMode="auto">
          <a:xfrm>
            <a:off x="6500908" y="3937992"/>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5</a:t>
            </a:r>
          </a:p>
        </p:txBody>
      </p:sp>
      <p:sp>
        <p:nvSpPr>
          <p:cNvPr id="194589" name="Rectangle 30"/>
          <p:cNvSpPr>
            <a:spLocks/>
          </p:cNvSpPr>
          <p:nvPr/>
        </p:nvSpPr>
        <p:spPr bwMode="auto">
          <a:xfrm>
            <a:off x="6814100" y="4242632"/>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7</a:t>
            </a:r>
          </a:p>
        </p:txBody>
      </p:sp>
      <p:sp>
        <p:nvSpPr>
          <p:cNvPr id="194590" name="Rectangle 31"/>
          <p:cNvSpPr>
            <a:spLocks/>
          </p:cNvSpPr>
          <p:nvPr/>
        </p:nvSpPr>
        <p:spPr bwMode="auto">
          <a:xfrm>
            <a:off x="7052264" y="3097686"/>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6</a:t>
            </a:r>
          </a:p>
        </p:txBody>
      </p:sp>
      <p:sp>
        <p:nvSpPr>
          <p:cNvPr id="194591" name="Rectangle 32"/>
          <p:cNvSpPr>
            <a:spLocks/>
          </p:cNvSpPr>
          <p:nvPr/>
        </p:nvSpPr>
        <p:spPr bwMode="auto">
          <a:xfrm>
            <a:off x="7777008" y="3772448"/>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8</a:t>
            </a:r>
          </a:p>
        </p:txBody>
      </p:sp>
      <p:sp>
        <p:nvSpPr>
          <p:cNvPr id="194592" name="Line 33"/>
          <p:cNvSpPr>
            <a:spLocks noChangeShapeType="1"/>
          </p:cNvSpPr>
          <p:nvPr/>
        </p:nvSpPr>
        <p:spPr bwMode="auto">
          <a:xfrm>
            <a:off x="4681835" y="4804172"/>
            <a:ext cx="814834" cy="151805"/>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4593" name="Oval 34"/>
          <p:cNvSpPr>
            <a:spLocks/>
          </p:cNvSpPr>
          <p:nvPr/>
        </p:nvSpPr>
        <p:spPr bwMode="auto">
          <a:xfrm>
            <a:off x="5395094" y="4854402"/>
            <a:ext cx="203150" cy="204266"/>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4594" name="Oval 35"/>
          <p:cNvSpPr>
            <a:spLocks/>
          </p:cNvSpPr>
          <p:nvPr/>
        </p:nvSpPr>
        <p:spPr bwMode="auto">
          <a:xfrm>
            <a:off x="4580260" y="4702599"/>
            <a:ext cx="203150" cy="203150"/>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4595" name="Rectangle 36"/>
          <p:cNvSpPr>
            <a:spLocks/>
          </p:cNvSpPr>
          <p:nvPr/>
        </p:nvSpPr>
        <p:spPr bwMode="auto">
          <a:xfrm>
            <a:off x="5613601" y="4810326"/>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9</a:t>
            </a:r>
          </a:p>
        </p:txBody>
      </p:sp>
      <p:sp>
        <p:nvSpPr>
          <p:cNvPr id="194596" name="Rectangle 37"/>
          <p:cNvSpPr>
            <a:spLocks/>
          </p:cNvSpPr>
          <p:nvPr/>
        </p:nvSpPr>
        <p:spPr bwMode="auto">
          <a:xfrm>
            <a:off x="4537927" y="4456572"/>
            <a:ext cx="245433"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10</a:t>
            </a:r>
          </a:p>
        </p:txBody>
      </p:sp>
      <p:sp>
        <p:nvSpPr>
          <p:cNvPr id="194597" name="Rectangle 38"/>
          <p:cNvSpPr>
            <a:spLocks/>
          </p:cNvSpPr>
          <p:nvPr/>
        </p:nvSpPr>
        <p:spPr bwMode="auto">
          <a:xfrm>
            <a:off x="1250157" y="5497732"/>
            <a:ext cx="4261302" cy="246221"/>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600" b="1" i="1" dirty="0" err="1">
                <a:solidFill>
                  <a:srgbClr val="000000"/>
                </a:solidFill>
                <a:latin typeface="Helvetica"/>
                <a:ea typeface="Trebuchet MS" pitchFamily="-112" charset="0"/>
                <a:cs typeface="Helvetica"/>
                <a:sym typeface="Trebuchet MS" pitchFamily="-112" charset="0"/>
              </a:rPr>
              <a:t>i</a:t>
            </a:r>
            <a:r>
              <a:rPr lang="en-US" sz="1600" b="1" i="1" dirty="0">
                <a:solidFill>
                  <a:srgbClr val="000000"/>
                </a:solidFill>
                <a:latin typeface="Helvetica"/>
                <a:ea typeface="Trebuchet MS" pitchFamily="-112" charset="0"/>
                <a:cs typeface="Helvetica"/>
                <a:sym typeface="Trebuchet MS" pitchFamily="-112" charset="0"/>
              </a:rPr>
              <a:t>=8:  k</a:t>
            </a:r>
            <a:r>
              <a:rPr lang="en-US" sz="1600" b="1" i="1" baseline="-24000" dirty="0">
                <a:solidFill>
                  <a:srgbClr val="000000"/>
                </a:solidFill>
                <a:latin typeface="Helvetica"/>
                <a:ea typeface="Trebuchet MS" pitchFamily="-112" charset="0"/>
                <a:cs typeface="Helvetica"/>
                <a:sym typeface="Trebuchet MS" pitchFamily="-112" charset="0"/>
              </a:rPr>
              <a:t>8</a:t>
            </a:r>
            <a:r>
              <a:rPr lang="en-US" sz="1600" b="1" i="1" dirty="0">
                <a:solidFill>
                  <a:srgbClr val="000000"/>
                </a:solidFill>
                <a:latin typeface="Helvetica"/>
                <a:ea typeface="Trebuchet MS" pitchFamily="-112" charset="0"/>
                <a:cs typeface="Helvetica"/>
                <a:sym typeface="Trebuchet MS" pitchFamily="-112" charset="0"/>
              </a:rPr>
              <a:t>=2,  e</a:t>
            </a:r>
            <a:r>
              <a:rPr lang="en-US" sz="1600" b="1" i="1" baseline="-24000" dirty="0">
                <a:solidFill>
                  <a:srgbClr val="000000"/>
                </a:solidFill>
                <a:latin typeface="Helvetica"/>
                <a:ea typeface="Trebuchet MS" pitchFamily="-112" charset="0"/>
                <a:cs typeface="Helvetica"/>
                <a:sym typeface="Trebuchet MS" pitchFamily="-112" charset="0"/>
              </a:rPr>
              <a:t>8</a:t>
            </a:r>
            <a:r>
              <a:rPr lang="en-US" sz="1600" b="1" i="1" dirty="0">
                <a:solidFill>
                  <a:srgbClr val="000000"/>
                </a:solidFill>
                <a:latin typeface="Helvetica"/>
                <a:ea typeface="Trebuchet MS" pitchFamily="-112" charset="0"/>
                <a:cs typeface="Helvetica"/>
                <a:sym typeface="Trebuchet MS" pitchFamily="-112" charset="0"/>
              </a:rPr>
              <a:t>=1,  TOT=2*1/2=1  </a:t>
            </a:r>
            <a:r>
              <a:rPr lang="en-US" sz="1600" dirty="0">
                <a:solidFill>
                  <a:srgbClr val="000000"/>
                </a:solidFill>
                <a:latin typeface="Helvetica"/>
                <a:ea typeface="Zapf Dingbats" pitchFamily="-112" charset="2"/>
                <a:cs typeface="Helvetica"/>
                <a:sym typeface="Wingdings" pitchFamily="-112" charset="2"/>
              </a:rPr>
              <a:t>➔</a:t>
            </a:r>
            <a:r>
              <a:rPr lang="en-US" sz="1600" b="1" i="1" dirty="0">
                <a:solidFill>
                  <a:srgbClr val="000000"/>
                </a:solidFill>
                <a:latin typeface="Helvetica"/>
                <a:ea typeface="Trebuchet MS" pitchFamily="-112" charset="0"/>
                <a:cs typeface="Helvetica"/>
                <a:sym typeface="Trebuchet MS" pitchFamily="-112" charset="0"/>
              </a:rPr>
              <a:t>  C</a:t>
            </a:r>
            <a:r>
              <a:rPr lang="en-US" sz="1600" b="1" i="1" baseline="-24000" dirty="0">
                <a:solidFill>
                  <a:srgbClr val="000000"/>
                </a:solidFill>
                <a:latin typeface="Helvetica"/>
                <a:ea typeface="Trebuchet MS" pitchFamily="-112" charset="0"/>
                <a:cs typeface="Helvetica"/>
                <a:sym typeface="Trebuchet MS" pitchFamily="-112" charset="0"/>
              </a:rPr>
              <a:t>8</a:t>
            </a:r>
            <a:r>
              <a:rPr lang="en-US" sz="1600" b="1" i="1" dirty="0">
                <a:solidFill>
                  <a:srgbClr val="000000"/>
                </a:solidFill>
                <a:latin typeface="Helvetica"/>
                <a:ea typeface="Trebuchet MS" pitchFamily="-112" charset="0"/>
                <a:cs typeface="Helvetica"/>
                <a:sym typeface="Trebuchet MS" pitchFamily="-112" charset="0"/>
              </a:rPr>
              <a:t>=1/1=1</a:t>
            </a:r>
          </a:p>
        </p:txBody>
      </p:sp>
      <p:sp>
        <p:nvSpPr>
          <p:cNvPr id="41"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3"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CLUSTERING COEFFICIENT</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animBg="1"/>
    </p:bld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947739" y="1398984"/>
            <a:ext cx="7358063" cy="4697016"/>
          </a:xfrm>
        </p:spPr>
        <p:txBody>
          <a:bodyPr/>
          <a:lstStyle/>
          <a:p>
            <a:pPr marL="636218">
              <a:buBlip>
                <a:blip r:embed="rId2"/>
              </a:buBlip>
            </a:pPr>
            <a:r>
              <a:rPr lang="en-US" sz="2400" b="1" dirty="0">
                <a:latin typeface="Helvetica"/>
                <a:cs typeface="Helvetica"/>
              </a:rPr>
              <a:t>Clustering coefficient: </a:t>
            </a:r>
            <a:r>
              <a:rPr lang="en-US" sz="2400" dirty="0">
                <a:latin typeface="Helvetica"/>
                <a:cs typeface="Helvetica"/>
              </a:rPr>
              <a:t>what portion of your neighbors are connected?</a:t>
            </a:r>
          </a:p>
          <a:p>
            <a:pPr marL="948746" lvl="1">
              <a:buBlip>
                <a:blip r:embed="rId2"/>
              </a:buBlip>
            </a:pPr>
            <a:r>
              <a:rPr lang="en-US" sz="2400" dirty="0">
                <a:latin typeface="Helvetica"/>
                <a:cs typeface="Helvetica"/>
              </a:rPr>
              <a:t>Node </a:t>
            </a:r>
            <a:r>
              <a:rPr lang="en-US" sz="2400" dirty="0" err="1">
                <a:latin typeface="Helvetica"/>
                <a:cs typeface="Helvetica"/>
              </a:rPr>
              <a:t>i</a:t>
            </a:r>
            <a:r>
              <a:rPr lang="en-US" sz="2400" dirty="0">
                <a:latin typeface="Helvetica"/>
                <a:cs typeface="Helvetica"/>
              </a:rPr>
              <a:t> with degree </a:t>
            </a:r>
            <a:r>
              <a:rPr lang="en-US" sz="2400" dirty="0" err="1">
                <a:latin typeface="Helvetica"/>
                <a:cs typeface="Helvetica"/>
              </a:rPr>
              <a:t>k</a:t>
            </a:r>
            <a:r>
              <a:rPr lang="en-US" sz="2400" baseline="-6000" dirty="0" err="1">
                <a:latin typeface="Helvetica"/>
                <a:cs typeface="Helvetica"/>
              </a:rPr>
              <a:t>i</a:t>
            </a:r>
            <a:endParaRPr lang="en-US" sz="2400" baseline="-6000" dirty="0">
              <a:latin typeface="Helvetica"/>
              <a:cs typeface="Helvetica"/>
            </a:endParaRPr>
          </a:p>
          <a:p>
            <a:pPr marL="948746" lvl="1">
              <a:buBlip>
                <a:blip r:embed="rId2"/>
              </a:buBlip>
            </a:pPr>
            <a:endParaRPr lang="en-US" baseline="-6000" dirty="0"/>
          </a:p>
          <a:p>
            <a:pPr marL="948746" lvl="1">
              <a:buBlip>
                <a:blip r:embed="rId2"/>
              </a:buBlip>
            </a:pPr>
            <a:endParaRPr lang="en-US" baseline="-6000" dirty="0"/>
          </a:p>
          <a:p>
            <a:pPr marL="948746" lvl="1">
              <a:buBlip>
                <a:blip r:embed="rId2"/>
              </a:buBlip>
            </a:pPr>
            <a:endParaRPr lang="en-US" baseline="-6000" dirty="0" smtClean="0"/>
          </a:p>
          <a:p>
            <a:pPr marL="948746" lvl="1">
              <a:buBlip>
                <a:blip r:embed="rId2"/>
              </a:buBlip>
            </a:pPr>
            <a:endParaRPr lang="en-US" dirty="0" smtClean="0"/>
          </a:p>
        </p:txBody>
      </p:sp>
      <p:grpSp>
        <p:nvGrpSpPr>
          <p:cNvPr id="2" name="Group 3"/>
          <p:cNvGrpSpPr>
            <a:grpSpLocks/>
          </p:cNvGrpSpPr>
          <p:nvPr/>
        </p:nvGrpSpPr>
        <p:grpSpPr bwMode="auto">
          <a:xfrm>
            <a:off x="1250158" y="3473649"/>
            <a:ext cx="2205633" cy="1187648"/>
            <a:chOff x="0" y="0"/>
            <a:chExt cx="1976" cy="1064"/>
          </a:xfrm>
        </p:grpSpPr>
        <p:sp>
          <p:nvSpPr>
            <p:cNvPr id="47108"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3577" name="Picture 5"/>
            <p:cNvPicPr>
              <a:picLocks noChangeArrowheads="1"/>
            </p:cNvPicPr>
            <p:nvPr/>
          </p:nvPicPr>
          <p:blipFill>
            <a:blip r:embed="rId3"/>
            <a:srcRect/>
            <a:stretch>
              <a:fillRect/>
            </a:stretch>
          </p:blipFill>
          <p:spPr bwMode="auto">
            <a:xfrm>
              <a:off x="123" y="66"/>
              <a:ext cx="1719" cy="899"/>
            </a:xfrm>
            <a:prstGeom prst="rect">
              <a:avLst/>
            </a:prstGeom>
            <a:noFill/>
            <a:ln w="12700">
              <a:noFill/>
              <a:miter lim="800000"/>
              <a:headEnd/>
              <a:tailEnd/>
            </a:ln>
          </p:spPr>
        </p:pic>
      </p:grpSp>
      <p:sp>
        <p:nvSpPr>
          <p:cNvPr id="47110" name="Line 6"/>
          <p:cNvSpPr>
            <a:spLocks noChangeShapeType="1"/>
          </p:cNvSpPr>
          <p:nvPr/>
        </p:nvSpPr>
        <p:spPr bwMode="auto">
          <a:xfrm>
            <a:off x="6000752" y="3356790"/>
            <a:ext cx="416347" cy="535781"/>
          </a:xfrm>
          <a:prstGeom prst="line">
            <a:avLst/>
          </a:prstGeom>
          <a:noFill/>
          <a:ln w="76200">
            <a:solidFill>
              <a:srgbClr val="FF9900"/>
            </a:solidFill>
            <a:round/>
            <a:headEnd/>
            <a:tailEnd/>
          </a:ln>
        </p:spPr>
        <p:txBody>
          <a:bodyPr lIns="0" tIns="0" rIns="0" bIns="0">
            <a:prstTxWarp prst="textNoShape">
              <a:avLst/>
            </a:prstTxWarp>
          </a:bodyPr>
          <a:lstStyle/>
          <a:p>
            <a:endParaRPr lang="en-US"/>
          </a:p>
        </p:txBody>
      </p:sp>
      <p:sp>
        <p:nvSpPr>
          <p:cNvPr id="47111" name="Line 7"/>
          <p:cNvSpPr>
            <a:spLocks noChangeShapeType="1"/>
          </p:cNvSpPr>
          <p:nvPr/>
        </p:nvSpPr>
        <p:spPr bwMode="auto">
          <a:xfrm flipH="1">
            <a:off x="5438180" y="3356789"/>
            <a:ext cx="560338" cy="1068214"/>
          </a:xfrm>
          <a:prstGeom prst="line">
            <a:avLst/>
          </a:prstGeom>
          <a:noFill/>
          <a:ln w="76200">
            <a:solidFill>
              <a:srgbClr val="FF9900"/>
            </a:solidFill>
            <a:round/>
            <a:headEnd/>
            <a:tailEnd/>
          </a:ln>
        </p:spPr>
        <p:txBody>
          <a:bodyPr lIns="0" tIns="0" rIns="0" bIns="0">
            <a:prstTxWarp prst="textNoShape">
              <a:avLst/>
            </a:prstTxWarp>
          </a:bodyPr>
          <a:lstStyle/>
          <a:p>
            <a:endParaRPr lang="en-US"/>
          </a:p>
        </p:txBody>
      </p:sp>
      <p:sp>
        <p:nvSpPr>
          <p:cNvPr id="193543" name="Line 8"/>
          <p:cNvSpPr>
            <a:spLocks noChangeShapeType="1"/>
          </p:cNvSpPr>
          <p:nvPr/>
        </p:nvSpPr>
        <p:spPr bwMode="auto">
          <a:xfrm>
            <a:off x="6000752" y="3356790"/>
            <a:ext cx="416347" cy="535781"/>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44" name="Line 9"/>
          <p:cNvSpPr>
            <a:spLocks noChangeShapeType="1"/>
          </p:cNvSpPr>
          <p:nvPr/>
        </p:nvSpPr>
        <p:spPr bwMode="auto">
          <a:xfrm>
            <a:off x="7134820" y="3472876"/>
            <a:ext cx="475506" cy="416347"/>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45" name="Line 10"/>
          <p:cNvSpPr>
            <a:spLocks noChangeShapeType="1"/>
          </p:cNvSpPr>
          <p:nvPr/>
        </p:nvSpPr>
        <p:spPr bwMode="auto">
          <a:xfrm>
            <a:off x="4982766" y="3580032"/>
            <a:ext cx="457646" cy="865064"/>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46" name="Line 11"/>
          <p:cNvSpPr>
            <a:spLocks noChangeShapeType="1"/>
          </p:cNvSpPr>
          <p:nvPr/>
        </p:nvSpPr>
        <p:spPr bwMode="auto">
          <a:xfrm flipH="1">
            <a:off x="5438180" y="3374648"/>
            <a:ext cx="560338" cy="1068214"/>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47" name="Line 12"/>
          <p:cNvSpPr>
            <a:spLocks noChangeShapeType="1"/>
          </p:cNvSpPr>
          <p:nvPr/>
        </p:nvSpPr>
        <p:spPr bwMode="auto">
          <a:xfrm flipH="1">
            <a:off x="5893594" y="3374648"/>
            <a:ext cx="101576" cy="507876"/>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48" name="Line 13"/>
          <p:cNvSpPr>
            <a:spLocks noChangeShapeType="1"/>
          </p:cNvSpPr>
          <p:nvPr/>
        </p:nvSpPr>
        <p:spPr bwMode="auto">
          <a:xfrm flipH="1">
            <a:off x="5848945" y="3883641"/>
            <a:ext cx="507876" cy="51346"/>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49" name="Line 14"/>
          <p:cNvSpPr>
            <a:spLocks noChangeShapeType="1"/>
          </p:cNvSpPr>
          <p:nvPr/>
        </p:nvSpPr>
        <p:spPr bwMode="auto">
          <a:xfrm rot="10800000">
            <a:off x="5947172" y="3937219"/>
            <a:ext cx="762372" cy="457646"/>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50" name="Line 15"/>
          <p:cNvSpPr>
            <a:spLocks noChangeShapeType="1"/>
          </p:cNvSpPr>
          <p:nvPr/>
        </p:nvSpPr>
        <p:spPr bwMode="auto">
          <a:xfrm rot="10800000">
            <a:off x="6349010" y="3883641"/>
            <a:ext cx="1221135" cy="51346"/>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51" name="Line 16"/>
          <p:cNvSpPr>
            <a:spLocks noChangeShapeType="1"/>
          </p:cNvSpPr>
          <p:nvPr/>
        </p:nvSpPr>
        <p:spPr bwMode="auto">
          <a:xfrm flipH="1">
            <a:off x="6402588" y="3481805"/>
            <a:ext cx="712143" cy="406301"/>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52" name="Line 17"/>
          <p:cNvSpPr>
            <a:spLocks noChangeShapeType="1"/>
          </p:cNvSpPr>
          <p:nvPr/>
        </p:nvSpPr>
        <p:spPr bwMode="auto">
          <a:xfrm flipH="1">
            <a:off x="5438182" y="3937219"/>
            <a:ext cx="458763" cy="507876"/>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grpSp>
        <p:nvGrpSpPr>
          <p:cNvPr id="3" name="Group 18"/>
          <p:cNvGrpSpPr>
            <a:grpSpLocks/>
          </p:cNvGrpSpPr>
          <p:nvPr/>
        </p:nvGrpSpPr>
        <p:grpSpPr bwMode="auto">
          <a:xfrm>
            <a:off x="4875611" y="3276422"/>
            <a:ext cx="2849687" cy="1272480"/>
            <a:chOff x="0" y="0"/>
            <a:chExt cx="2553" cy="1140"/>
          </a:xfrm>
        </p:grpSpPr>
        <p:sp>
          <p:nvSpPr>
            <p:cNvPr id="193568" name="Oval 19"/>
            <p:cNvSpPr>
              <a:spLocks/>
            </p:cNvSpPr>
            <p:nvPr/>
          </p:nvSpPr>
          <p:spPr bwMode="auto">
            <a:xfrm>
              <a:off x="0" y="182"/>
              <a:ext cx="182" cy="182"/>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3569" name="Oval 20"/>
            <p:cNvSpPr>
              <a:spLocks/>
            </p:cNvSpPr>
            <p:nvPr/>
          </p:nvSpPr>
          <p:spPr bwMode="auto">
            <a:xfrm>
              <a:off x="820" y="501"/>
              <a:ext cx="183" cy="182"/>
            </a:xfrm>
            <a:prstGeom prst="ellipse">
              <a:avLst/>
            </a:prstGeom>
            <a:solidFill>
              <a:srgbClr val="CC0000"/>
            </a:solidFill>
            <a:ln w="63500">
              <a:solidFill>
                <a:srgbClr val="000000"/>
              </a:solidFill>
              <a:round/>
              <a:headEnd/>
              <a:tailEnd/>
            </a:ln>
          </p:spPr>
          <p:txBody>
            <a:bodyPr lIns="0" tIns="0" rIns="0" bIns="0">
              <a:prstTxWarp prst="textNoShape">
                <a:avLst/>
              </a:prstTxWarp>
            </a:bodyPr>
            <a:lstStyle/>
            <a:p>
              <a:endParaRPr lang="en-US"/>
            </a:p>
          </p:txBody>
        </p:sp>
        <p:sp>
          <p:nvSpPr>
            <p:cNvPr id="193570" name="Oval 21"/>
            <p:cNvSpPr>
              <a:spLocks/>
            </p:cNvSpPr>
            <p:nvPr/>
          </p:nvSpPr>
          <p:spPr bwMode="auto">
            <a:xfrm>
              <a:off x="911" y="0"/>
              <a:ext cx="183" cy="182"/>
            </a:xfrm>
            <a:prstGeom prst="ellipse">
              <a:avLst/>
            </a:prstGeom>
            <a:solidFill>
              <a:srgbClr val="CC0000"/>
            </a:solidFill>
            <a:ln w="63500">
              <a:solidFill>
                <a:srgbClr val="FF9900"/>
              </a:solidFill>
              <a:round/>
              <a:headEnd/>
              <a:tailEnd/>
            </a:ln>
          </p:spPr>
          <p:txBody>
            <a:bodyPr lIns="0" tIns="0" rIns="0" bIns="0">
              <a:prstTxWarp prst="textNoShape">
                <a:avLst/>
              </a:prstTxWarp>
            </a:bodyPr>
            <a:lstStyle/>
            <a:p>
              <a:endParaRPr lang="en-US"/>
            </a:p>
          </p:txBody>
        </p:sp>
        <p:sp>
          <p:nvSpPr>
            <p:cNvPr id="193571" name="Oval 22"/>
            <p:cNvSpPr>
              <a:spLocks/>
            </p:cNvSpPr>
            <p:nvPr/>
          </p:nvSpPr>
          <p:spPr bwMode="auto">
            <a:xfrm>
              <a:off x="1550" y="911"/>
              <a:ext cx="182" cy="183"/>
            </a:xfrm>
            <a:prstGeom prst="ellipse">
              <a:avLst/>
            </a:prstGeom>
            <a:solidFill>
              <a:srgbClr val="CC0000"/>
            </a:solidFill>
            <a:ln w="63500">
              <a:solidFill>
                <a:srgbClr val="FF9900"/>
              </a:solidFill>
              <a:round/>
              <a:headEnd/>
              <a:tailEnd/>
            </a:ln>
          </p:spPr>
          <p:txBody>
            <a:bodyPr lIns="0" tIns="0" rIns="0" bIns="0">
              <a:prstTxWarp prst="textNoShape">
                <a:avLst/>
              </a:prstTxWarp>
            </a:bodyPr>
            <a:lstStyle/>
            <a:p>
              <a:endParaRPr lang="en-US"/>
            </a:p>
          </p:txBody>
        </p:sp>
        <p:sp>
          <p:nvSpPr>
            <p:cNvPr id="193572" name="Oval 23"/>
            <p:cNvSpPr>
              <a:spLocks/>
            </p:cNvSpPr>
            <p:nvPr/>
          </p:nvSpPr>
          <p:spPr bwMode="auto">
            <a:xfrm>
              <a:off x="1915" y="91"/>
              <a:ext cx="182" cy="182"/>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3573" name="Oval 24"/>
            <p:cNvSpPr>
              <a:spLocks/>
            </p:cNvSpPr>
            <p:nvPr/>
          </p:nvSpPr>
          <p:spPr bwMode="auto">
            <a:xfrm>
              <a:off x="1276" y="455"/>
              <a:ext cx="183" cy="183"/>
            </a:xfrm>
            <a:prstGeom prst="ellipse">
              <a:avLst/>
            </a:prstGeom>
            <a:solidFill>
              <a:srgbClr val="CC0000"/>
            </a:solidFill>
            <a:ln w="63500">
              <a:solidFill>
                <a:srgbClr val="FF9900"/>
              </a:solidFill>
              <a:round/>
              <a:headEnd/>
              <a:tailEnd/>
            </a:ln>
          </p:spPr>
          <p:txBody>
            <a:bodyPr lIns="0" tIns="0" rIns="0" bIns="0">
              <a:prstTxWarp prst="textNoShape">
                <a:avLst/>
              </a:prstTxWarp>
            </a:bodyPr>
            <a:lstStyle/>
            <a:p>
              <a:endParaRPr lang="en-US"/>
            </a:p>
          </p:txBody>
        </p:sp>
        <p:sp>
          <p:nvSpPr>
            <p:cNvPr id="193574" name="Oval 25"/>
            <p:cNvSpPr>
              <a:spLocks/>
            </p:cNvSpPr>
            <p:nvPr/>
          </p:nvSpPr>
          <p:spPr bwMode="auto">
            <a:xfrm>
              <a:off x="2370" y="501"/>
              <a:ext cx="183" cy="182"/>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3575" name="Oval 26"/>
            <p:cNvSpPr>
              <a:spLocks/>
            </p:cNvSpPr>
            <p:nvPr/>
          </p:nvSpPr>
          <p:spPr bwMode="auto">
            <a:xfrm>
              <a:off x="410" y="957"/>
              <a:ext cx="182" cy="183"/>
            </a:xfrm>
            <a:prstGeom prst="ellipse">
              <a:avLst/>
            </a:prstGeom>
            <a:solidFill>
              <a:srgbClr val="CC0000"/>
            </a:solidFill>
            <a:ln w="63500">
              <a:solidFill>
                <a:srgbClr val="FF9900"/>
              </a:solidFill>
              <a:round/>
              <a:headEnd/>
              <a:tailEnd/>
            </a:ln>
          </p:spPr>
          <p:txBody>
            <a:bodyPr lIns="0" tIns="0" rIns="0" bIns="0">
              <a:prstTxWarp prst="textNoShape">
                <a:avLst/>
              </a:prstTxWarp>
            </a:bodyPr>
            <a:lstStyle/>
            <a:p>
              <a:endParaRPr lang="en-US"/>
            </a:p>
          </p:txBody>
        </p:sp>
      </p:grpSp>
      <p:sp>
        <p:nvSpPr>
          <p:cNvPr id="193562" name="Line 35"/>
          <p:cNvSpPr>
            <a:spLocks noChangeShapeType="1"/>
          </p:cNvSpPr>
          <p:nvPr/>
        </p:nvSpPr>
        <p:spPr bwMode="auto">
          <a:xfrm>
            <a:off x="4670227" y="4803398"/>
            <a:ext cx="814834" cy="151805"/>
          </a:xfrm>
          <a:prstGeom prst="line">
            <a:avLst/>
          </a:prstGeom>
          <a:noFill/>
          <a:ln w="38100">
            <a:solidFill>
              <a:srgbClr val="000000"/>
            </a:solidFill>
            <a:round/>
            <a:headEnd/>
            <a:tailEnd/>
          </a:ln>
        </p:spPr>
        <p:txBody>
          <a:bodyPr lIns="0" tIns="0" rIns="0" bIns="0">
            <a:prstTxWarp prst="textNoShape">
              <a:avLst/>
            </a:prstTxWarp>
          </a:bodyPr>
          <a:lstStyle/>
          <a:p>
            <a:endParaRPr lang="en-US"/>
          </a:p>
        </p:txBody>
      </p:sp>
      <p:sp>
        <p:nvSpPr>
          <p:cNvPr id="193563" name="Oval 36"/>
          <p:cNvSpPr>
            <a:spLocks/>
          </p:cNvSpPr>
          <p:nvPr/>
        </p:nvSpPr>
        <p:spPr bwMode="auto">
          <a:xfrm>
            <a:off x="5384602" y="4856977"/>
            <a:ext cx="203150" cy="203150"/>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3564" name="Oval 37"/>
          <p:cNvSpPr>
            <a:spLocks/>
          </p:cNvSpPr>
          <p:nvPr/>
        </p:nvSpPr>
        <p:spPr bwMode="auto">
          <a:xfrm>
            <a:off x="4572000" y="4705173"/>
            <a:ext cx="203150" cy="203150"/>
          </a:xfrm>
          <a:prstGeom prst="ellipse">
            <a:avLst/>
          </a:prstGeom>
          <a:solidFill>
            <a:srgbClr val="CC0000"/>
          </a:solidFill>
          <a:ln w="12700">
            <a:solidFill>
              <a:srgbClr val="000000"/>
            </a:solidFill>
            <a:round/>
            <a:headEnd/>
            <a:tailEnd/>
          </a:ln>
        </p:spPr>
        <p:txBody>
          <a:bodyPr lIns="0" tIns="0" rIns="0" bIns="0">
            <a:prstTxWarp prst="textNoShape">
              <a:avLst/>
            </a:prstTxWarp>
          </a:bodyPr>
          <a:lstStyle/>
          <a:p>
            <a:endParaRPr lang="en-US"/>
          </a:p>
        </p:txBody>
      </p:sp>
      <p:sp>
        <p:nvSpPr>
          <p:cNvPr id="193567" name="Rectangle 40"/>
          <p:cNvSpPr>
            <a:spLocks/>
          </p:cNvSpPr>
          <p:nvPr/>
        </p:nvSpPr>
        <p:spPr bwMode="auto">
          <a:xfrm>
            <a:off x="1256366" y="5509534"/>
            <a:ext cx="4690806" cy="246221"/>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600" b="1" i="1" dirty="0" err="1">
                <a:solidFill>
                  <a:srgbClr val="000000"/>
                </a:solidFill>
                <a:latin typeface="Helvetica"/>
                <a:ea typeface="Trebuchet MS" pitchFamily="-112" charset="0"/>
                <a:cs typeface="Helvetica"/>
                <a:sym typeface="Trebuchet MS" pitchFamily="-112" charset="0"/>
              </a:rPr>
              <a:t>i</a:t>
            </a:r>
            <a:r>
              <a:rPr lang="en-US" sz="1600" b="1" i="1" dirty="0">
                <a:solidFill>
                  <a:srgbClr val="000000"/>
                </a:solidFill>
                <a:latin typeface="Helvetica"/>
                <a:ea typeface="Trebuchet MS" pitchFamily="-112" charset="0"/>
                <a:cs typeface="Helvetica"/>
                <a:sym typeface="Trebuchet MS" pitchFamily="-112" charset="0"/>
              </a:rPr>
              <a:t>=4:  k</a:t>
            </a:r>
            <a:r>
              <a:rPr lang="en-US" sz="1600" b="1" i="1" baseline="-24000" dirty="0">
                <a:solidFill>
                  <a:srgbClr val="000000"/>
                </a:solidFill>
                <a:latin typeface="Helvetica"/>
                <a:ea typeface="Trebuchet MS" pitchFamily="-112" charset="0"/>
                <a:cs typeface="Helvetica"/>
                <a:sym typeface="Trebuchet MS" pitchFamily="-112" charset="0"/>
              </a:rPr>
              <a:t>4</a:t>
            </a:r>
            <a:r>
              <a:rPr lang="en-US" sz="1600" b="1" i="1" dirty="0">
                <a:solidFill>
                  <a:srgbClr val="000000"/>
                </a:solidFill>
                <a:latin typeface="Helvetica"/>
                <a:ea typeface="Trebuchet MS" pitchFamily="-112" charset="0"/>
                <a:cs typeface="Helvetica"/>
                <a:sym typeface="Trebuchet MS" pitchFamily="-112" charset="0"/>
              </a:rPr>
              <a:t>=4,  e</a:t>
            </a:r>
            <a:r>
              <a:rPr lang="en-US" sz="1600" b="1" i="1" baseline="-24000" dirty="0">
                <a:solidFill>
                  <a:srgbClr val="000000"/>
                </a:solidFill>
                <a:latin typeface="Helvetica"/>
                <a:ea typeface="Trebuchet MS" pitchFamily="-112" charset="0"/>
                <a:cs typeface="Helvetica"/>
                <a:sym typeface="Trebuchet MS" pitchFamily="-112" charset="0"/>
              </a:rPr>
              <a:t>4</a:t>
            </a:r>
            <a:r>
              <a:rPr lang="en-US" sz="1600" b="1" i="1" dirty="0">
                <a:solidFill>
                  <a:srgbClr val="000000"/>
                </a:solidFill>
                <a:latin typeface="Helvetica"/>
                <a:ea typeface="Trebuchet MS" pitchFamily="-112" charset="0"/>
                <a:cs typeface="Helvetica"/>
                <a:sym typeface="Trebuchet MS" pitchFamily="-112" charset="0"/>
              </a:rPr>
              <a:t>=2, TOTAL=4*3/2=6   </a:t>
            </a:r>
            <a:r>
              <a:rPr lang="en-US" sz="1600" dirty="0">
                <a:solidFill>
                  <a:srgbClr val="000000"/>
                </a:solidFill>
                <a:latin typeface="Helvetica"/>
                <a:ea typeface="Zapf Dingbats" pitchFamily="-112" charset="2"/>
                <a:cs typeface="Helvetica"/>
                <a:sym typeface="Wingdings" pitchFamily="-112" charset="2"/>
              </a:rPr>
              <a:t>➔</a:t>
            </a:r>
            <a:r>
              <a:rPr lang="en-US" sz="1600" b="1" i="1" dirty="0">
                <a:solidFill>
                  <a:srgbClr val="000000"/>
                </a:solidFill>
                <a:latin typeface="Helvetica"/>
                <a:ea typeface="Trebuchet MS" pitchFamily="-112" charset="0"/>
                <a:cs typeface="Helvetica"/>
                <a:sym typeface="Trebuchet MS" pitchFamily="-112" charset="0"/>
              </a:rPr>
              <a:t>  C</a:t>
            </a:r>
            <a:r>
              <a:rPr lang="en-US" sz="1600" b="1" i="1" baseline="-24000" dirty="0">
                <a:solidFill>
                  <a:srgbClr val="000000"/>
                </a:solidFill>
                <a:latin typeface="Helvetica"/>
                <a:ea typeface="Trebuchet MS" pitchFamily="-112" charset="0"/>
                <a:cs typeface="Helvetica"/>
                <a:sym typeface="Trebuchet MS" pitchFamily="-112" charset="0"/>
              </a:rPr>
              <a:t>4</a:t>
            </a:r>
            <a:r>
              <a:rPr lang="en-US" sz="1600" b="1" i="1" dirty="0">
                <a:solidFill>
                  <a:srgbClr val="000000"/>
                </a:solidFill>
                <a:latin typeface="Helvetica"/>
                <a:ea typeface="Trebuchet MS" pitchFamily="-112" charset="0"/>
                <a:cs typeface="Helvetica"/>
                <a:sym typeface="Trebuchet MS" pitchFamily="-112" charset="0"/>
              </a:rPr>
              <a:t>=2/6=1/3</a:t>
            </a:r>
          </a:p>
        </p:txBody>
      </p:sp>
      <p:sp>
        <p:nvSpPr>
          <p:cNvPr id="43"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4"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CLUSTERING COEFFICIENT</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45" name="Rectangle 25"/>
          <p:cNvSpPr>
            <a:spLocks/>
          </p:cNvSpPr>
          <p:nvPr/>
        </p:nvSpPr>
        <p:spPr bwMode="auto">
          <a:xfrm>
            <a:off x="5156415" y="4318277"/>
            <a:ext cx="147474"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2</a:t>
            </a:r>
          </a:p>
        </p:txBody>
      </p:sp>
      <p:sp>
        <p:nvSpPr>
          <p:cNvPr id="46" name="Rectangle 26"/>
          <p:cNvSpPr>
            <a:spLocks/>
          </p:cNvSpPr>
          <p:nvPr/>
        </p:nvSpPr>
        <p:spPr bwMode="auto">
          <a:xfrm>
            <a:off x="5108800" y="3431234"/>
            <a:ext cx="232172" cy="276820"/>
          </a:xfrm>
          <a:prstGeom prst="rect">
            <a:avLst/>
          </a:prstGeom>
          <a:noFill/>
          <a:ln w="12700">
            <a:noFill/>
            <a:miter lim="800000"/>
            <a:headEnd/>
            <a:tailEnd/>
          </a:ln>
        </p:spPr>
        <p:txBody>
          <a:bodyPr lIns="0" tIns="0" rIns="31748" bIns="0">
            <a:prstTxWarp prst="textNoShape">
              <a:avLst/>
            </a:prstTxWarp>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1</a:t>
            </a:r>
          </a:p>
        </p:txBody>
      </p:sp>
      <p:sp>
        <p:nvSpPr>
          <p:cNvPr id="47" name="Rectangle 27"/>
          <p:cNvSpPr>
            <a:spLocks/>
          </p:cNvSpPr>
          <p:nvPr/>
        </p:nvSpPr>
        <p:spPr bwMode="auto">
          <a:xfrm>
            <a:off x="5919577" y="3023185"/>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3</a:t>
            </a:r>
          </a:p>
        </p:txBody>
      </p:sp>
      <p:sp>
        <p:nvSpPr>
          <p:cNvPr id="48" name="Rectangle 28"/>
          <p:cNvSpPr>
            <a:spLocks/>
          </p:cNvSpPr>
          <p:nvPr/>
        </p:nvSpPr>
        <p:spPr bwMode="auto">
          <a:xfrm>
            <a:off x="5851052" y="4030981"/>
            <a:ext cx="147474"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4</a:t>
            </a:r>
          </a:p>
        </p:txBody>
      </p:sp>
      <p:sp>
        <p:nvSpPr>
          <p:cNvPr id="49" name="Rectangle 29"/>
          <p:cNvSpPr>
            <a:spLocks/>
          </p:cNvSpPr>
          <p:nvPr/>
        </p:nvSpPr>
        <p:spPr bwMode="auto">
          <a:xfrm>
            <a:off x="6500908" y="3937992"/>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5</a:t>
            </a:r>
          </a:p>
        </p:txBody>
      </p:sp>
      <p:sp>
        <p:nvSpPr>
          <p:cNvPr id="50" name="Rectangle 30"/>
          <p:cNvSpPr>
            <a:spLocks/>
          </p:cNvSpPr>
          <p:nvPr/>
        </p:nvSpPr>
        <p:spPr bwMode="auto">
          <a:xfrm>
            <a:off x="6814100" y="4242632"/>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7</a:t>
            </a:r>
          </a:p>
        </p:txBody>
      </p:sp>
      <p:sp>
        <p:nvSpPr>
          <p:cNvPr id="51" name="Rectangle 31"/>
          <p:cNvSpPr>
            <a:spLocks/>
          </p:cNvSpPr>
          <p:nvPr/>
        </p:nvSpPr>
        <p:spPr bwMode="auto">
          <a:xfrm>
            <a:off x="7052264" y="3097686"/>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6</a:t>
            </a:r>
          </a:p>
        </p:txBody>
      </p:sp>
      <p:sp>
        <p:nvSpPr>
          <p:cNvPr id="52" name="Rectangle 32"/>
          <p:cNvSpPr>
            <a:spLocks/>
          </p:cNvSpPr>
          <p:nvPr/>
        </p:nvSpPr>
        <p:spPr bwMode="auto">
          <a:xfrm>
            <a:off x="7777008" y="3772448"/>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8</a:t>
            </a:r>
          </a:p>
        </p:txBody>
      </p:sp>
      <p:sp>
        <p:nvSpPr>
          <p:cNvPr id="53" name="Rectangle 36"/>
          <p:cNvSpPr>
            <a:spLocks/>
          </p:cNvSpPr>
          <p:nvPr/>
        </p:nvSpPr>
        <p:spPr bwMode="auto">
          <a:xfrm>
            <a:off x="5613601" y="4810326"/>
            <a:ext cx="138745"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9</a:t>
            </a:r>
          </a:p>
        </p:txBody>
      </p:sp>
      <p:sp>
        <p:nvSpPr>
          <p:cNvPr id="54" name="Rectangle 37"/>
          <p:cNvSpPr>
            <a:spLocks/>
          </p:cNvSpPr>
          <p:nvPr/>
        </p:nvSpPr>
        <p:spPr bwMode="auto">
          <a:xfrm>
            <a:off x="4537927" y="4456572"/>
            <a:ext cx="245433" cy="215444"/>
          </a:xfrm>
          <a:prstGeom prst="rect">
            <a:avLst/>
          </a:prstGeom>
          <a:noFill/>
          <a:ln w="12700">
            <a:noFill/>
            <a:miter lim="800000"/>
            <a:headEnd/>
            <a:tailEnd/>
          </a:ln>
        </p:spPr>
        <p:txBody>
          <a:bodyPr wrap="none" lIns="0" tIns="0" rIns="31748" bIns="0">
            <a:prstTxWarp prst="textNoShape">
              <a:avLst/>
            </a:prstTxWarp>
            <a:spAutoFit/>
          </a:bodyPr>
          <a:lstStyle/>
          <a:p>
            <a:pPr marL="31253"/>
            <a:r>
              <a:rPr lang="en-US" sz="1400" dirty="0">
                <a:solidFill>
                  <a:srgbClr val="000000"/>
                </a:solidFill>
                <a:latin typeface="Arial Rounded MT Bold" pitchFamily="-112" charset="0"/>
                <a:ea typeface="Arial Rounded MT Bold" pitchFamily="-112" charset="0"/>
                <a:cs typeface="Arial Rounded MT Bold" pitchFamily="-112" charset="0"/>
                <a:sym typeface="Arial Rounded MT Bold" pitchFamily="-112" charset="0"/>
              </a:rPr>
              <a:t>10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1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7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animBg="1"/>
      <p:bldP spid="47111" grpId="0" animBg="1"/>
    </p:bld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947739" y="1398984"/>
            <a:ext cx="7358063" cy="4697016"/>
          </a:xfrm>
        </p:spPr>
        <p:txBody>
          <a:bodyPr/>
          <a:lstStyle/>
          <a:p>
            <a:pPr marL="636218">
              <a:buNone/>
            </a:pPr>
            <a:r>
              <a:rPr lang="en-US" sz="2400" b="1" dirty="0" smtClean="0">
                <a:latin typeface="Helvetica"/>
                <a:cs typeface="Helvetica"/>
              </a:rPr>
              <a:t>Degree distribution: 		</a:t>
            </a:r>
            <a:r>
              <a:rPr lang="en-US" sz="2400" b="1" dirty="0" err="1" smtClean="0">
                <a:latin typeface="Helvetica"/>
                <a:cs typeface="Helvetica"/>
              </a:rPr>
              <a:t>P(k</a:t>
            </a:r>
            <a:r>
              <a:rPr lang="en-US" sz="2400" b="1" dirty="0" smtClean="0">
                <a:latin typeface="Helvetica"/>
                <a:cs typeface="Helvetica"/>
              </a:rPr>
              <a:t>)</a:t>
            </a:r>
          </a:p>
          <a:p>
            <a:pPr marL="636218">
              <a:buNone/>
            </a:pPr>
            <a:endParaRPr lang="en-US" sz="2400" b="1" dirty="0" smtClean="0">
              <a:latin typeface="Helvetica"/>
              <a:cs typeface="Helvetica"/>
            </a:endParaRPr>
          </a:p>
          <a:p>
            <a:pPr marL="636218">
              <a:buNone/>
            </a:pPr>
            <a:r>
              <a:rPr lang="en-US" sz="2400" b="1" dirty="0" smtClean="0">
                <a:latin typeface="Helvetica"/>
                <a:cs typeface="Helvetica"/>
              </a:rPr>
              <a:t>Path length: 				</a:t>
            </a:r>
            <a:r>
              <a:rPr lang="en-US" sz="2400" b="1" i="1" dirty="0" err="1" smtClean="0">
                <a:latin typeface="Helvetica"/>
                <a:cs typeface="Helvetica"/>
              </a:rPr>
              <a:t>l</a:t>
            </a:r>
            <a:r>
              <a:rPr lang="en-US" sz="2400" b="1" dirty="0" smtClean="0">
                <a:latin typeface="Helvetica"/>
                <a:cs typeface="Helvetica"/>
              </a:rPr>
              <a:t>			</a:t>
            </a:r>
          </a:p>
          <a:p>
            <a:pPr marL="636218">
              <a:buNone/>
            </a:pPr>
            <a:endParaRPr lang="en-US" sz="2400" b="1" dirty="0" smtClean="0">
              <a:latin typeface="Helvetica"/>
              <a:cs typeface="Helvetica"/>
            </a:endParaRPr>
          </a:p>
          <a:p>
            <a:pPr marL="636218">
              <a:buNone/>
            </a:pPr>
            <a:r>
              <a:rPr lang="en-US" sz="2400" b="1" dirty="0" smtClean="0">
                <a:latin typeface="Helvetica"/>
                <a:cs typeface="Helvetica"/>
              </a:rPr>
              <a:t>Clustering </a:t>
            </a:r>
            <a:r>
              <a:rPr lang="en-US" sz="2400" b="1" dirty="0">
                <a:latin typeface="Helvetica"/>
                <a:cs typeface="Helvetica"/>
              </a:rPr>
              <a:t>coefficient</a:t>
            </a:r>
            <a:r>
              <a:rPr lang="en-US" sz="2400" b="1" dirty="0" smtClean="0">
                <a:latin typeface="Helvetica"/>
                <a:cs typeface="Helvetica"/>
              </a:rPr>
              <a:t>:</a:t>
            </a:r>
            <a:endParaRPr lang="en-US" dirty="0" smtClean="0"/>
          </a:p>
        </p:txBody>
      </p:sp>
      <p:grpSp>
        <p:nvGrpSpPr>
          <p:cNvPr id="2" name="Group 3"/>
          <p:cNvGrpSpPr>
            <a:grpSpLocks/>
          </p:cNvGrpSpPr>
          <p:nvPr/>
        </p:nvGrpSpPr>
        <p:grpSpPr bwMode="auto">
          <a:xfrm>
            <a:off x="5108800" y="3341163"/>
            <a:ext cx="2205633" cy="1187648"/>
            <a:chOff x="0" y="0"/>
            <a:chExt cx="1976" cy="1064"/>
          </a:xfrm>
        </p:grpSpPr>
        <p:sp>
          <p:nvSpPr>
            <p:cNvPr id="47108"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3577" name="Picture 5"/>
            <p:cNvPicPr>
              <a:picLocks noChangeArrowheads="1"/>
            </p:cNvPicPr>
            <p:nvPr/>
          </p:nvPicPr>
          <p:blipFill>
            <a:blip r:embed="rId2"/>
            <a:srcRect/>
            <a:stretch>
              <a:fillRect/>
            </a:stretch>
          </p:blipFill>
          <p:spPr bwMode="auto">
            <a:xfrm>
              <a:off x="123" y="66"/>
              <a:ext cx="1719" cy="899"/>
            </a:xfrm>
            <a:prstGeom prst="rect">
              <a:avLst/>
            </a:prstGeom>
            <a:noFill/>
            <a:ln w="12700">
              <a:noFill/>
              <a:miter lim="800000"/>
              <a:headEnd/>
              <a:tailEnd/>
            </a:ln>
          </p:spPr>
        </p:pic>
      </p:grpSp>
      <p:sp>
        <p:nvSpPr>
          <p:cNvPr id="43"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r>
              <a:rPr lang="en-US" sz="600" i="1" dirty="0" smtClean="0">
                <a:solidFill>
                  <a:schemeClr val="bg1">
                    <a:lumMod val="65000"/>
                  </a:schemeClr>
                </a:solidFill>
                <a:latin typeface="Helvetica" pitchFamily="36" charset="0"/>
                <a:ea typeface="Helvetica" pitchFamily="36" charset="0"/>
                <a:cs typeface="Helvetica" pitchFamily="36" charset="0"/>
              </a:rPr>
              <a:t>January 24,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4"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KEY MEASURES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May24_real_vs_May24_average_new.png"/>
          <p:cNvPicPr>
            <a:picLocks noChangeAspect="1"/>
          </p:cNvPicPr>
          <p:nvPr/>
        </p:nvPicPr>
        <p:blipFill>
          <a:blip r:embed="rId2"/>
          <a:stretch>
            <a:fillRect/>
          </a:stretch>
        </p:blipFill>
        <p:spPr>
          <a:xfrm>
            <a:off x="2" y="2606041"/>
            <a:ext cx="9143999" cy="2779290"/>
          </a:xfrm>
          <a:prstGeom prst="rect">
            <a:avLst/>
          </a:prstGeom>
          <a:ln w="3175" cap="flat" cmpd="sng" algn="ctr">
            <a:noFill/>
            <a:prstDash val="solid"/>
            <a:round/>
            <a:headEnd type="none" w="med" len="med"/>
            <a:tailEnd type="none" w="med" len="med"/>
          </a:ln>
        </p:spPr>
      </p:pic>
      <p:sp>
        <p:nvSpPr>
          <p:cNvPr id="6" name="TextBox 5"/>
          <p:cNvSpPr txBox="1"/>
          <p:nvPr/>
        </p:nvSpPr>
        <p:spPr>
          <a:xfrm>
            <a:off x="1752600" y="1318737"/>
            <a:ext cx="1105666" cy="615553"/>
          </a:xfrm>
          <a:prstGeom prst="rect">
            <a:avLst/>
          </a:prstGeom>
          <a:noFill/>
        </p:spPr>
        <p:txBody>
          <a:bodyPr wrap="none" rtlCol="0">
            <a:spAutoFit/>
          </a:bodyPr>
          <a:lstStyle/>
          <a:p>
            <a:r>
              <a:rPr lang="en-US" sz="3400" b="1" dirty="0">
                <a:solidFill>
                  <a:prstClr val="black"/>
                </a:solidFill>
                <a:latin typeface="Helvetica"/>
                <a:cs typeface="Helvetica"/>
              </a:rPr>
              <a:t>Real</a:t>
            </a:r>
          </a:p>
        </p:txBody>
      </p:sp>
      <p:sp>
        <p:nvSpPr>
          <p:cNvPr id="7" name="TextBox 6"/>
          <p:cNvSpPr txBox="1"/>
          <p:nvPr/>
        </p:nvSpPr>
        <p:spPr>
          <a:xfrm>
            <a:off x="5715001" y="1318737"/>
            <a:ext cx="2171651" cy="615553"/>
          </a:xfrm>
          <a:prstGeom prst="rect">
            <a:avLst/>
          </a:prstGeom>
          <a:noFill/>
        </p:spPr>
        <p:txBody>
          <a:bodyPr wrap="none" rtlCol="0">
            <a:spAutoFit/>
          </a:bodyPr>
          <a:lstStyle/>
          <a:p>
            <a:r>
              <a:rPr lang="en-US" sz="3400" b="1" dirty="0">
                <a:solidFill>
                  <a:prstClr val="black"/>
                </a:solidFill>
                <a:latin typeface="Helvetica"/>
                <a:cs typeface="Helvetica"/>
              </a:rPr>
              <a:t>Projected</a:t>
            </a:r>
          </a:p>
        </p:txBody>
      </p:sp>
      <p:sp>
        <p:nvSpPr>
          <p:cNvPr id="9" name="TextBox 8"/>
          <p:cNvSpPr txBox="1">
            <a:spLocks noChangeArrowheads="1"/>
          </p:cNvSpPr>
          <p:nvPr/>
        </p:nvSpPr>
        <p:spPr bwMode="auto">
          <a:xfrm>
            <a:off x="6553200" y="647988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r>
              <a:rPr lang="en-US" sz="600" i="1" dirty="0" smtClean="0">
                <a:solidFill>
                  <a:schemeClr val="bg1">
                    <a:lumMod val="65000"/>
                  </a:schemeClr>
                </a:solidFill>
                <a:latin typeface="Helvetica" pitchFamily="36" charset="0"/>
                <a:ea typeface="Helvetica" pitchFamily="36" charset="0"/>
                <a:cs typeface="Helvetica" pitchFamily="36" charset="0"/>
              </a:rPr>
              <a:t>January 10,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EPIDEMIC FORECAST        Predicting the H1N1 pandemic</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1" name="Subtitle 2"/>
          <p:cNvSpPr txBox="1">
            <a:spLocks/>
          </p:cNvSpPr>
          <p:nvPr/>
        </p:nvSpPr>
        <p:spPr>
          <a:xfrm flipH="1">
            <a:off x="3002282" y="182881"/>
            <a:ext cx="45719" cy="50292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p:spPr>
        <p:txBody>
          <a:bodyPr wrap="none" anchor="ctr"/>
          <a:lstStyle/>
          <a:p>
            <a:r>
              <a:rPr lang="hu-HU" dirty="0" smtClean="0">
                <a:solidFill>
                  <a:prstClr val="black"/>
                </a:solidFill>
              </a:rPr>
              <a:t>Thex</a:t>
            </a:r>
            <a:endParaRPr lang="hu-HU" dirty="0">
              <a:solidFill>
                <a:prstClr val="black"/>
              </a:solidFill>
            </a:endParaRPr>
          </a:p>
        </p:txBody>
      </p:sp>
      <p:pic>
        <p:nvPicPr>
          <p:cNvPr id="9" name="Picture 8" descr="Picture 3.png"/>
          <p:cNvPicPr>
            <a:picLocks noChangeAspect="1"/>
          </p:cNvPicPr>
          <p:nvPr/>
        </p:nvPicPr>
        <p:blipFill>
          <a:blip r:embed="rId2"/>
          <a:stretch>
            <a:fillRect/>
          </a:stretch>
        </p:blipFill>
        <p:spPr>
          <a:xfrm>
            <a:off x="0" y="708660"/>
            <a:ext cx="9144000" cy="6149340"/>
          </a:xfrm>
          <a:prstGeom prst="rect">
            <a:avLst/>
          </a:prstGeom>
        </p:spPr>
      </p:pic>
      <p:sp>
        <p:nvSpPr>
          <p:cNvPr id="2" name="TextBox 1"/>
          <p:cNvSpPr txBox="1"/>
          <p:nvPr/>
        </p:nvSpPr>
        <p:spPr>
          <a:xfrm>
            <a:off x="1524000" y="1143000"/>
            <a:ext cx="184666" cy="369332"/>
          </a:xfrm>
          <a:prstGeom prst="rect">
            <a:avLst/>
          </a:prstGeom>
          <a:noFill/>
        </p:spPr>
        <p:txBody>
          <a:bodyPr wrap="none" rtlCol="0">
            <a:spAutoFit/>
          </a:bodyPr>
          <a:lstStyle/>
          <a:p>
            <a:endParaRPr lang="en-US" dirty="0"/>
          </a:p>
        </p:txBody>
      </p:sp>
      <p:sp>
        <p:nvSpPr>
          <p:cNvPr id="5" name="TextBox 4"/>
          <p:cNvSpPr txBox="1">
            <a:spLocks noChangeArrowheads="1"/>
          </p:cNvSpPr>
          <p:nvPr/>
        </p:nvSpPr>
        <p:spPr bwMode="auto">
          <a:xfrm>
            <a:off x="6553200" y="647988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r>
              <a:rPr lang="en-US" sz="600" i="1" dirty="0" smtClean="0">
                <a:solidFill>
                  <a:schemeClr val="bg1">
                    <a:lumMod val="65000"/>
                  </a:schemeClr>
                </a:solidFill>
                <a:latin typeface="Helvetica" pitchFamily="36" charset="0"/>
                <a:ea typeface="Helvetica" pitchFamily="36" charset="0"/>
                <a:cs typeface="Helvetica" pitchFamily="36" charset="0"/>
              </a:rPr>
              <a:t>January 10, 2011</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82880"/>
            <a:ext cx="9144000" cy="50292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DOCUMENTARY</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0" y="2849880"/>
            <a:ext cx="9144000" cy="1112520"/>
          </a:xfrm>
        </p:spPr>
        <p:txBody>
          <a:bodyPr>
            <a:normAutofit/>
          </a:bodyPr>
          <a:lstStyle/>
          <a:p>
            <a:r>
              <a:rPr lang="en-US" sz="2300" b="1" dirty="0" smtClean="0">
                <a:solidFill>
                  <a:srgbClr val="BFBFBF"/>
                </a:solidFill>
                <a:latin typeface="Helvetica" pitchFamily="36" charset="0"/>
                <a:ea typeface="Helvetica" pitchFamily="36" charset="0"/>
                <a:cs typeface="Helvetica" pitchFamily="36" charset="0"/>
              </a:rPr>
              <a:t>Graph </a:t>
            </a:r>
            <a:r>
              <a:rPr lang="en-US" sz="2300" b="1" dirty="0" smtClean="0">
                <a:solidFill>
                  <a:srgbClr val="BFBFBF"/>
                </a:solidFill>
                <a:latin typeface="Helvetica" pitchFamily="36" charset="0"/>
                <a:ea typeface="Helvetica" pitchFamily="36" charset="0"/>
                <a:cs typeface="Helvetica" pitchFamily="36" charset="0"/>
              </a:rPr>
              <a:t>theory and basic terminology</a:t>
            </a:r>
          </a:p>
          <a:p>
            <a:r>
              <a:rPr lang="en-US" sz="2300" b="1" dirty="0" smtClean="0">
                <a:solidFill>
                  <a:srgbClr val="BFBFBF"/>
                </a:solidFill>
                <a:latin typeface="Helvetica" pitchFamily="36" charset="0"/>
                <a:ea typeface="Helvetica" pitchFamily="36" charset="0"/>
                <a:cs typeface="Helvetica" pitchFamily="36" charset="0"/>
              </a:rPr>
              <a:t>Learning the language</a:t>
            </a:r>
          </a:p>
        </p:txBody>
      </p:sp>
      <p:sp>
        <p:nvSpPr>
          <p:cNvPr id="8" name="TextBox 3"/>
          <p:cNvSpPr txBox="1">
            <a:spLocks noChangeArrowheads="1"/>
          </p:cNvSpPr>
          <p:nvPr/>
        </p:nvSpPr>
        <p:spPr bwMode="auto">
          <a:xfrm>
            <a:off x="6477000" y="647988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Graph Theory </a:t>
            </a:r>
            <a:r>
              <a:rPr lang="en-US" sz="600" i="1" dirty="0" smtClean="0">
                <a:solidFill>
                  <a:srgbClr val="BFBFBF"/>
                </a:solidFill>
                <a:latin typeface="Helvetica" pitchFamily="36" charset="0"/>
                <a:ea typeface="Helvetica" pitchFamily="36" charset="0"/>
                <a:cs typeface="Helvetica" pitchFamily="36" charset="0"/>
              </a:rPr>
              <a:t>January 24, 2011</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TotalTime>
  <Words>4434</Words>
  <Application>Microsoft Macintosh PowerPoint</Application>
  <PresentationFormat>On-screen Show (4:3)</PresentationFormat>
  <Paragraphs>730</Paragraphs>
  <Slides>64</Slides>
  <Notes>9</Notes>
  <HiddenSlides>0</HiddenSlides>
  <MMClips>0</MMClips>
  <ScaleCrop>false</ScaleCrop>
  <HeadingPairs>
    <vt:vector size="6" baseType="variant">
      <vt:variant>
        <vt:lpstr>Design Template</vt:lpstr>
      </vt:variant>
      <vt:variant>
        <vt:i4>1</vt:i4>
      </vt:variant>
      <vt:variant>
        <vt:lpstr>Embedded OLE Servers</vt:lpstr>
      </vt:variant>
      <vt:variant>
        <vt:i4>3</vt:i4>
      </vt:variant>
      <vt:variant>
        <vt:lpstr>Slide Titles</vt:lpstr>
      </vt:variant>
      <vt:variant>
        <vt:i4>64</vt:i4>
      </vt:variant>
    </vt:vector>
  </HeadingPairs>
  <TitlesOfParts>
    <vt:vector size="68" baseType="lpstr">
      <vt:lpstr>Office Theme</vt:lpstr>
      <vt:lpstr>Equation</vt:lpstr>
      <vt:lpstr>Microsoft Equation</vt:lpstr>
      <vt:lpstr>Photo Editor Photo</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Bacon 1</vt:lpstr>
      <vt:lpstr>Actors</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vector>
  </TitlesOfParts>
  <Company>Collegium Budapest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George Kampis</dc:creator>
  <cp:lastModifiedBy>George Kampis</cp:lastModifiedBy>
  <cp:revision>2</cp:revision>
  <dcterms:created xsi:type="dcterms:W3CDTF">2012-06-10T17:56:33Z</dcterms:created>
  <dcterms:modified xsi:type="dcterms:W3CDTF">2012-06-10T18:08:58Z</dcterms:modified>
</cp:coreProperties>
</file>